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17" r:id="rId2"/>
    <p:sldId id="418" r:id="rId3"/>
    <p:sldId id="475" r:id="rId4"/>
    <p:sldId id="476" r:id="rId5"/>
    <p:sldId id="477" r:id="rId6"/>
    <p:sldId id="437" r:id="rId7"/>
    <p:sldId id="438" r:id="rId8"/>
    <p:sldId id="534" r:id="rId9"/>
    <p:sldId id="298" r:id="rId10"/>
    <p:sldId id="465" r:id="rId11"/>
    <p:sldId id="533" r:id="rId12"/>
    <p:sldId id="301" r:id="rId13"/>
    <p:sldId id="535" r:id="rId14"/>
    <p:sldId id="422" r:id="rId15"/>
    <p:sldId id="423" r:id="rId16"/>
    <p:sldId id="426" r:id="rId17"/>
    <p:sldId id="296" r:id="rId18"/>
    <p:sldId id="446" r:id="rId19"/>
    <p:sldId id="447" r:id="rId20"/>
    <p:sldId id="448" r:id="rId21"/>
    <p:sldId id="449" r:id="rId22"/>
    <p:sldId id="506" r:id="rId23"/>
    <p:sldId id="536" r:id="rId24"/>
    <p:sldId id="537" r:id="rId25"/>
    <p:sldId id="302" r:id="rId26"/>
    <p:sldId id="384" r:id="rId27"/>
    <p:sldId id="362" r:id="rId28"/>
    <p:sldId id="304" r:id="rId29"/>
    <p:sldId id="305" r:id="rId30"/>
    <p:sldId id="363" r:id="rId31"/>
    <p:sldId id="504" r:id="rId32"/>
    <p:sldId id="335" r:id="rId33"/>
  </p:sldIdLst>
  <p:sldSz cx="6858000" cy="9144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FF00"/>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108" autoAdjust="0"/>
    <p:restoredTop sz="96336" autoAdjust="0"/>
  </p:normalViewPr>
  <p:slideViewPr>
    <p:cSldViewPr snapToGrid="0">
      <p:cViewPr>
        <p:scale>
          <a:sx n="151" d="100"/>
          <a:sy n="151" d="100"/>
        </p:scale>
        <p:origin x="5152" y="568"/>
      </p:cViewPr>
      <p:guideLst>
        <p:guide orient="horz" pos="2880"/>
        <p:guide pos="2160"/>
      </p:guideLst>
    </p:cSldViewPr>
  </p:slideViewPr>
  <p:outlineViewPr>
    <p:cViewPr>
      <p:scale>
        <a:sx n="33" d="100"/>
        <a:sy n="33" d="100"/>
      </p:scale>
      <p:origin x="0" y="-464"/>
    </p:cViewPr>
  </p:outlineViewPr>
  <p:notesTextViewPr>
    <p:cViewPr>
      <p:scale>
        <a:sx n="100" d="100"/>
        <a:sy n="100" d="100"/>
      </p:scale>
      <p:origin x="0" y="0"/>
    </p:cViewPr>
  </p:notesTextViewPr>
  <p:sorterViewPr>
    <p:cViewPr varScale="1">
      <p:scale>
        <a:sx n="1" d="1"/>
        <a:sy n="1" d="1"/>
      </p:scale>
      <p:origin x="0" y="-71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p>
        </p:txBody>
      </p:sp>
      <p:sp>
        <p:nvSpPr>
          <p:cNvPr id="717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2197100" y="696913"/>
            <a:ext cx="26162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7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p>
        </p:txBody>
      </p:sp>
      <p:sp>
        <p:nvSpPr>
          <p:cNvPr id="717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smtClean="0"/>
            </a:lvl1pPr>
          </a:lstStyle>
          <a:p>
            <a:pPr>
              <a:defRPr/>
            </a:pPr>
            <a:fld id="{15440B42-89F8-46A0-878A-D22283DE7250}" type="slidenum">
              <a:rPr lang="en-US"/>
              <a:pPr>
                <a:defRPr/>
              </a:pPr>
              <a:t>‹#›</a:t>
            </a:fld>
            <a:endParaRPr lang="en-US"/>
          </a:p>
        </p:txBody>
      </p:sp>
    </p:spTree>
    <p:extLst>
      <p:ext uri="{BB962C8B-B14F-4D97-AF65-F5344CB8AC3E}">
        <p14:creationId xmlns:p14="http://schemas.microsoft.com/office/powerpoint/2010/main" val="17503662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600" dirty="0"/>
              <a:t>https://</a:t>
            </a:r>
            <a:r>
              <a:rPr lang="en-US" sz="16600" dirty="0" err="1"/>
              <a:t>en.wikipedia.org</a:t>
            </a:r>
            <a:r>
              <a:rPr lang="en-US" sz="16600" dirty="0"/>
              <a:t>/wiki/Earth%27s_internal_heat_budget</a:t>
            </a:r>
          </a:p>
        </p:txBody>
      </p:sp>
      <p:sp>
        <p:nvSpPr>
          <p:cNvPr id="4" name="Slide Number Placeholder 3"/>
          <p:cNvSpPr>
            <a:spLocks noGrp="1"/>
          </p:cNvSpPr>
          <p:nvPr>
            <p:ph type="sldNum" sz="quarter" idx="10"/>
          </p:nvPr>
        </p:nvSpPr>
        <p:spPr/>
        <p:txBody>
          <a:bodyPr/>
          <a:lstStyle/>
          <a:p>
            <a:fld id="{FE65500F-EB65-4A50-A991-FDA6E49E8A93}" type="slidenum">
              <a:rPr lang="en-US" smtClean="0"/>
              <a:pPr/>
              <a:t>1</a:t>
            </a:fld>
            <a:endParaRPr lang="en-US"/>
          </a:p>
        </p:txBody>
      </p:sp>
    </p:spTree>
    <p:extLst>
      <p:ext uri="{BB962C8B-B14F-4D97-AF65-F5344CB8AC3E}">
        <p14:creationId xmlns:p14="http://schemas.microsoft.com/office/powerpoint/2010/main" val="304642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3</a:t>
            </a:fld>
            <a:endParaRPr lang="en-US"/>
          </a:p>
        </p:txBody>
      </p:sp>
    </p:spTree>
    <p:extLst>
      <p:ext uri="{BB962C8B-B14F-4D97-AF65-F5344CB8AC3E}">
        <p14:creationId xmlns:p14="http://schemas.microsoft.com/office/powerpoint/2010/main" val="204731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Chl</a:t>
            </a:r>
            <a:r>
              <a:rPr lang="en-US" dirty="0"/>
              <a:t> a </a:t>
            </a:r>
            <a:r>
              <a:rPr lang="en-US"/>
              <a:t>absorbs</a:t>
            </a:r>
            <a:r>
              <a:rPr lang="en-US" baseline="0"/>
              <a:t> around 425 and 675 nm</a:t>
            </a:r>
            <a:endParaRPr lang="en-US" dirty="0"/>
          </a:p>
        </p:txBody>
      </p:sp>
      <p:sp>
        <p:nvSpPr>
          <p:cNvPr id="4" name="Slide Number Placeholder 3"/>
          <p:cNvSpPr>
            <a:spLocks noGrp="1"/>
          </p:cNvSpPr>
          <p:nvPr>
            <p:ph type="sldNum" sz="quarter" idx="10"/>
          </p:nvPr>
        </p:nvSpPr>
        <p:spPr/>
        <p:txBody>
          <a:bodyPr/>
          <a:lstStyle/>
          <a:p>
            <a:pPr>
              <a:defRPr/>
            </a:pPr>
            <a:fld id="{15440B42-89F8-46A0-878A-D22283DE7250}" type="slidenum">
              <a:rPr lang="en-US" smtClean="0"/>
              <a:pPr>
                <a:defRPr/>
              </a:pPr>
              <a:t>5</a:t>
            </a:fld>
            <a:endParaRPr lang="en-US"/>
          </a:p>
        </p:txBody>
      </p:sp>
    </p:spTree>
    <p:extLst>
      <p:ext uri="{BB962C8B-B14F-4D97-AF65-F5344CB8AC3E}">
        <p14:creationId xmlns:p14="http://schemas.microsoft.com/office/powerpoint/2010/main" val="191944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5440B42-89F8-46A0-878A-D22283DE7250}" type="slidenum">
              <a:rPr lang="en-US" smtClean="0"/>
              <a:pPr>
                <a:defRPr/>
              </a:pPr>
              <a:t>16</a:t>
            </a:fld>
            <a:endParaRPr lang="en-US"/>
          </a:p>
        </p:txBody>
      </p:sp>
    </p:spTree>
    <p:extLst>
      <p:ext uri="{BB962C8B-B14F-4D97-AF65-F5344CB8AC3E}">
        <p14:creationId xmlns:p14="http://schemas.microsoft.com/office/powerpoint/2010/main" val="334432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5500F-EB65-4A50-A991-FDA6E49E8A93}" type="slidenum">
              <a:rPr lang="en-US" smtClean="0"/>
              <a:pPr/>
              <a:t>18</a:t>
            </a:fld>
            <a:endParaRPr lang="en-US"/>
          </a:p>
        </p:txBody>
      </p:sp>
    </p:spTree>
    <p:extLst>
      <p:ext uri="{BB962C8B-B14F-4D97-AF65-F5344CB8AC3E}">
        <p14:creationId xmlns:p14="http://schemas.microsoft.com/office/powerpoint/2010/main" val="86248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http://climateaudit.org/2005/05/24/geological-perspective-2/</a:t>
            </a:r>
          </a:p>
          <a:p>
            <a:endParaRPr lang="en-US" dirty="0"/>
          </a:p>
          <a:p>
            <a:r>
              <a:rPr lang="en-US" dirty="0"/>
              <a:t>Hansen 2008 Target CO2 paper</a:t>
            </a:r>
          </a:p>
          <a:p>
            <a:r>
              <a:rPr lang="en-US" dirty="0"/>
              <a:t>We infer from Cenozoic data that CO2 was the dominant Cenozoic forcing, that CO2 was</a:t>
            </a:r>
          </a:p>
          <a:p>
            <a:r>
              <a:rPr lang="en-US" dirty="0"/>
              <a:t>~450 ± 100 ppm when Antarctica glaciate</a:t>
            </a:r>
          </a:p>
          <a:p>
            <a:endParaRPr lang="en-US" dirty="0"/>
          </a:p>
        </p:txBody>
      </p:sp>
      <p:sp>
        <p:nvSpPr>
          <p:cNvPr id="4" name="Slide Number Placeholder 3"/>
          <p:cNvSpPr>
            <a:spLocks noGrp="1"/>
          </p:cNvSpPr>
          <p:nvPr>
            <p:ph type="sldNum" sz="quarter" idx="10"/>
          </p:nvPr>
        </p:nvSpPr>
        <p:spPr/>
        <p:txBody>
          <a:bodyPr/>
          <a:lstStyle/>
          <a:p>
            <a:pPr>
              <a:defRPr/>
            </a:pPr>
            <a:fld id="{15440B42-89F8-46A0-878A-D22283DE7250}" type="slidenum">
              <a:rPr lang="en-US" smtClean="0"/>
              <a:pPr>
                <a:defRPr/>
              </a:pPr>
              <a:t>27</a:t>
            </a:fld>
            <a:endParaRPr lang="en-US"/>
          </a:p>
        </p:txBody>
      </p:sp>
    </p:spTree>
    <p:extLst>
      <p:ext uri="{BB962C8B-B14F-4D97-AF65-F5344CB8AC3E}">
        <p14:creationId xmlns:p14="http://schemas.microsoft.com/office/powerpoint/2010/main" val="3777497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1CF285-77E1-46A9-AA9F-78644CE26316}" type="slidenum">
              <a:rPr lang="en-US"/>
              <a:pPr>
                <a:defRPr/>
              </a:pPr>
              <a:t>‹#›</a:t>
            </a:fld>
            <a:endParaRPr lang="en-US"/>
          </a:p>
        </p:txBody>
      </p:sp>
    </p:spTree>
    <p:extLst>
      <p:ext uri="{BB962C8B-B14F-4D97-AF65-F5344CB8AC3E}">
        <p14:creationId xmlns:p14="http://schemas.microsoft.com/office/powerpoint/2010/main" val="2487377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CECF6B-1B12-4D88-81D3-E3FD31B244FF}" type="slidenum">
              <a:rPr lang="en-US"/>
              <a:pPr>
                <a:defRPr/>
              </a:pPr>
              <a:t>‹#›</a:t>
            </a:fld>
            <a:endParaRPr lang="en-US"/>
          </a:p>
        </p:txBody>
      </p:sp>
    </p:spTree>
    <p:extLst>
      <p:ext uri="{BB962C8B-B14F-4D97-AF65-F5344CB8AC3E}">
        <p14:creationId xmlns:p14="http://schemas.microsoft.com/office/powerpoint/2010/main" val="4222412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B3297-5C4A-40CC-848F-100607EC23AA}" type="slidenum">
              <a:rPr lang="en-US"/>
              <a:pPr>
                <a:defRPr/>
              </a:pPr>
              <a:t>‹#›</a:t>
            </a:fld>
            <a:endParaRPr lang="en-US"/>
          </a:p>
        </p:txBody>
      </p:sp>
    </p:spTree>
    <p:extLst>
      <p:ext uri="{BB962C8B-B14F-4D97-AF65-F5344CB8AC3E}">
        <p14:creationId xmlns:p14="http://schemas.microsoft.com/office/powerpoint/2010/main" val="3320026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99463C-29CE-4DC8-8755-A8E2E7A622C1}" type="slidenum">
              <a:rPr lang="en-US"/>
              <a:pPr>
                <a:defRPr/>
              </a:pPr>
              <a:t>‹#›</a:t>
            </a:fld>
            <a:endParaRPr lang="en-US"/>
          </a:p>
        </p:txBody>
      </p:sp>
    </p:spTree>
    <p:extLst>
      <p:ext uri="{BB962C8B-B14F-4D97-AF65-F5344CB8AC3E}">
        <p14:creationId xmlns:p14="http://schemas.microsoft.com/office/powerpoint/2010/main" val="1830334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01EB22-8CD4-4AC2-ACD3-D80F84220FBD}" type="slidenum">
              <a:rPr lang="en-US"/>
              <a:pPr>
                <a:defRPr/>
              </a:pPr>
              <a:t>‹#›</a:t>
            </a:fld>
            <a:endParaRPr lang="en-US"/>
          </a:p>
        </p:txBody>
      </p:sp>
    </p:spTree>
    <p:extLst>
      <p:ext uri="{BB962C8B-B14F-4D97-AF65-F5344CB8AC3E}">
        <p14:creationId xmlns:p14="http://schemas.microsoft.com/office/powerpoint/2010/main" val="363099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70158-A11B-4BE7-A1D8-564E7A0963A3}" type="slidenum">
              <a:rPr lang="en-US"/>
              <a:pPr>
                <a:defRPr/>
              </a:pPr>
              <a:t>‹#›</a:t>
            </a:fld>
            <a:endParaRPr lang="en-US"/>
          </a:p>
        </p:txBody>
      </p:sp>
    </p:spTree>
    <p:extLst>
      <p:ext uri="{BB962C8B-B14F-4D97-AF65-F5344CB8AC3E}">
        <p14:creationId xmlns:p14="http://schemas.microsoft.com/office/powerpoint/2010/main" val="241378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B46929-3C5F-4B09-8AC2-9384EA43B297}" type="slidenum">
              <a:rPr lang="en-US"/>
              <a:pPr>
                <a:defRPr/>
              </a:pPr>
              <a:t>‹#›</a:t>
            </a:fld>
            <a:endParaRPr lang="en-US"/>
          </a:p>
        </p:txBody>
      </p:sp>
    </p:spTree>
    <p:extLst>
      <p:ext uri="{BB962C8B-B14F-4D97-AF65-F5344CB8AC3E}">
        <p14:creationId xmlns:p14="http://schemas.microsoft.com/office/powerpoint/2010/main" val="1555890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E0E488-A013-46CA-A412-BD1C906D8F18}" type="slidenum">
              <a:rPr lang="en-US"/>
              <a:pPr>
                <a:defRPr/>
              </a:pPr>
              <a:t>‹#›</a:t>
            </a:fld>
            <a:endParaRPr lang="en-US"/>
          </a:p>
        </p:txBody>
      </p:sp>
    </p:spTree>
    <p:extLst>
      <p:ext uri="{BB962C8B-B14F-4D97-AF65-F5344CB8AC3E}">
        <p14:creationId xmlns:p14="http://schemas.microsoft.com/office/powerpoint/2010/main" val="2541824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03224-563E-4DB9-91A0-A8FE842A8BCC}" type="slidenum">
              <a:rPr lang="en-US"/>
              <a:pPr>
                <a:defRPr/>
              </a:pPr>
              <a:t>‹#›</a:t>
            </a:fld>
            <a:endParaRPr lang="en-US"/>
          </a:p>
        </p:txBody>
      </p:sp>
    </p:spTree>
    <p:extLst>
      <p:ext uri="{BB962C8B-B14F-4D97-AF65-F5344CB8AC3E}">
        <p14:creationId xmlns:p14="http://schemas.microsoft.com/office/powerpoint/2010/main" val="317890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74F65-A681-4E8B-9B8D-3E40B23D3F2C}" type="slidenum">
              <a:rPr lang="en-US"/>
              <a:pPr>
                <a:defRPr/>
              </a:pPr>
              <a:t>‹#›</a:t>
            </a:fld>
            <a:endParaRPr lang="en-US"/>
          </a:p>
        </p:txBody>
      </p:sp>
    </p:spTree>
    <p:extLst>
      <p:ext uri="{BB962C8B-B14F-4D97-AF65-F5344CB8AC3E}">
        <p14:creationId xmlns:p14="http://schemas.microsoft.com/office/powerpoint/2010/main" val="1382470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BFBC8-B46D-4154-A34D-2C9B6192F0CF}" type="slidenum">
              <a:rPr lang="en-US"/>
              <a:pPr>
                <a:defRPr/>
              </a:pPr>
              <a:t>‹#›</a:t>
            </a:fld>
            <a:endParaRPr lang="en-US"/>
          </a:p>
        </p:txBody>
      </p:sp>
    </p:spTree>
    <p:extLst>
      <p:ext uri="{BB962C8B-B14F-4D97-AF65-F5344CB8AC3E}">
        <p14:creationId xmlns:p14="http://schemas.microsoft.com/office/powerpoint/2010/main" val="2126086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49585EB-EEDB-42D0-81AB-5FE19FD117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en.wikipedia.org/wiki/Image:2004-10-crested-yule3..jp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wmf"/></Relationships>
</file>

<file path=ppt/slides/_rels/slide1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wmf"/></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00.png"/><Relationship Id="rId4" Type="http://schemas.openxmlformats.org/officeDocument/2006/relationships/image" Target="../media/image460.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hyperlink" Target="http://en.wikipedia.org/wiki/File"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image" Target="../media/image7.wmf"/></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image" Target="../media/image10.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7.xml"/><Relationship Id="rId4" Type="http://schemas.openxmlformats.org/officeDocument/2006/relationships/image" Target="../media/image1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3DEB44-0E40-F946-A79E-D65BE57EE5EB}"/>
              </a:ext>
            </a:extLst>
          </p:cNvPr>
          <p:cNvPicPr>
            <a:picLocks noChangeAspect="1"/>
          </p:cNvPicPr>
          <p:nvPr/>
        </p:nvPicPr>
        <p:blipFill>
          <a:blip r:embed="rId3"/>
          <a:stretch>
            <a:fillRect/>
          </a:stretch>
        </p:blipFill>
        <p:spPr>
          <a:xfrm>
            <a:off x="1187395" y="1683661"/>
            <a:ext cx="4271112" cy="3203334"/>
          </a:xfrm>
          <a:prstGeom prst="rect">
            <a:avLst/>
          </a:prstGeom>
        </p:spPr>
      </p:pic>
      <p:sp>
        <p:nvSpPr>
          <p:cNvPr id="4" name="TextBox 3">
            <a:extLst>
              <a:ext uri="{FF2B5EF4-FFF2-40B4-BE49-F238E27FC236}">
                <a16:creationId xmlns:a16="http://schemas.microsoft.com/office/drawing/2014/main" id="{B59A16A4-B13A-B542-B2BA-51A6579073F9}"/>
              </a:ext>
            </a:extLst>
          </p:cNvPr>
          <p:cNvSpPr txBox="1"/>
          <p:nvPr/>
        </p:nvSpPr>
        <p:spPr>
          <a:xfrm>
            <a:off x="942263" y="490916"/>
            <a:ext cx="4963859" cy="369332"/>
          </a:xfrm>
          <a:prstGeom prst="rect">
            <a:avLst/>
          </a:prstGeom>
          <a:noFill/>
        </p:spPr>
        <p:txBody>
          <a:bodyPr wrap="none" rtlCol="0">
            <a:spAutoFit/>
          </a:bodyPr>
          <a:lstStyle/>
          <a:p>
            <a:r>
              <a:rPr lang="en-US" dirty="0"/>
              <a:t>What determines Earth’s surface temperature?</a:t>
            </a:r>
          </a:p>
        </p:txBody>
      </p:sp>
      <p:sp>
        <p:nvSpPr>
          <p:cNvPr id="5" name="TextBox 4">
            <a:extLst>
              <a:ext uri="{FF2B5EF4-FFF2-40B4-BE49-F238E27FC236}">
                <a16:creationId xmlns:a16="http://schemas.microsoft.com/office/drawing/2014/main" id="{15467047-4F14-2341-BB27-44C6DFEA467C}"/>
              </a:ext>
            </a:extLst>
          </p:cNvPr>
          <p:cNvSpPr txBox="1"/>
          <p:nvPr/>
        </p:nvSpPr>
        <p:spPr>
          <a:xfrm>
            <a:off x="1187395" y="1545161"/>
            <a:ext cx="3144707" cy="276999"/>
          </a:xfrm>
          <a:prstGeom prst="rect">
            <a:avLst/>
          </a:prstGeom>
          <a:noFill/>
        </p:spPr>
        <p:txBody>
          <a:bodyPr wrap="none" rtlCol="0">
            <a:spAutoFit/>
          </a:bodyPr>
          <a:lstStyle/>
          <a:p>
            <a:r>
              <a:rPr lang="en-US" sz="1200" dirty="0"/>
              <a:t>Heat flow from Earth’s interior is ca. 47 TW </a:t>
            </a:r>
          </a:p>
        </p:txBody>
      </p:sp>
      <p:sp>
        <p:nvSpPr>
          <p:cNvPr id="6" name="TextBox 5">
            <a:extLst>
              <a:ext uri="{FF2B5EF4-FFF2-40B4-BE49-F238E27FC236}">
                <a16:creationId xmlns:a16="http://schemas.microsoft.com/office/drawing/2014/main" id="{D7D19DE0-6661-4748-A758-3CA5295C11EF}"/>
              </a:ext>
            </a:extLst>
          </p:cNvPr>
          <p:cNvSpPr txBox="1"/>
          <p:nvPr/>
        </p:nvSpPr>
        <p:spPr>
          <a:xfrm>
            <a:off x="1187395" y="5571908"/>
            <a:ext cx="4473597" cy="461665"/>
          </a:xfrm>
          <a:prstGeom prst="rect">
            <a:avLst/>
          </a:prstGeom>
          <a:noFill/>
        </p:spPr>
        <p:txBody>
          <a:bodyPr wrap="none" rtlCol="0">
            <a:spAutoFit/>
          </a:bodyPr>
          <a:lstStyle/>
          <a:p>
            <a:r>
              <a:rPr lang="en-US" sz="1200" dirty="0"/>
              <a:t>Amount of solar radiation striking the Earth is ca. 173,000 TW</a:t>
            </a:r>
          </a:p>
          <a:p>
            <a:r>
              <a:rPr lang="en-US" sz="1200" dirty="0"/>
              <a:t>	~ 99.97 % of total energy flow to Earth’s surface </a:t>
            </a:r>
          </a:p>
        </p:txBody>
      </p:sp>
    </p:spTree>
    <p:extLst>
      <p:ext uri="{BB962C8B-B14F-4D97-AF65-F5344CB8AC3E}">
        <p14:creationId xmlns:p14="http://schemas.microsoft.com/office/powerpoint/2010/main" val="3608710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20519-7940-9A44-9574-B626F40A0A59}"/>
              </a:ext>
            </a:extLst>
          </p:cNvPr>
          <p:cNvSpPr txBox="1"/>
          <p:nvPr/>
        </p:nvSpPr>
        <p:spPr>
          <a:xfrm>
            <a:off x="479502" y="367990"/>
            <a:ext cx="6133154"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How much light do human-produced sulfate aerosols directly reflect to space?</a:t>
            </a:r>
          </a:p>
        </p:txBody>
      </p:sp>
      <p:sp>
        <p:nvSpPr>
          <p:cNvPr id="3" name="TextBox 2">
            <a:extLst>
              <a:ext uri="{FF2B5EF4-FFF2-40B4-BE49-F238E27FC236}">
                <a16:creationId xmlns:a16="http://schemas.microsoft.com/office/drawing/2014/main" id="{E4A57F0D-39DE-2243-B2AA-D9424E059129}"/>
              </a:ext>
            </a:extLst>
          </p:cNvPr>
          <p:cNvSpPr txBox="1"/>
          <p:nvPr/>
        </p:nvSpPr>
        <p:spPr>
          <a:xfrm>
            <a:off x="245661" y="988741"/>
            <a:ext cx="6523630" cy="477053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For sulfate aerosols: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I/I</a:t>
            </a:r>
            <a:r>
              <a:rPr lang="en-US" sz="1200" baseline="-25000" dirty="0">
                <a:latin typeface="Times New Roman" panose="02020603050405020304" pitchFamily="18" charset="0"/>
                <a:cs typeface="Times New Roman" panose="02020603050405020304" pitchFamily="18" charset="0"/>
              </a:rPr>
              <a:t>o</a:t>
            </a:r>
            <a:r>
              <a:rPr lang="en-US" sz="1200" dirty="0">
                <a:latin typeface="Times New Roman" panose="02020603050405020304" pitchFamily="18" charset="0"/>
                <a:cs typeface="Times New Roman" panose="02020603050405020304" pitchFamily="18" charset="0"/>
              </a:rPr>
              <a:t> = e</a:t>
            </a:r>
            <a:r>
              <a:rPr lang="en-US" sz="1200" baseline="30000" dirty="0">
                <a:latin typeface="Times New Roman" panose="02020603050405020304" pitchFamily="18" charset="0"/>
                <a:cs typeface="Times New Roman" panose="02020603050405020304" pitchFamily="18" charset="0"/>
              </a:rPr>
              <a:t>-</a:t>
            </a:r>
            <a:r>
              <a:rPr lang="en-US" sz="1200" baseline="30000" dirty="0" err="1">
                <a:latin typeface="Times New Roman" panose="02020603050405020304" pitchFamily="18" charset="0"/>
                <a:cs typeface="Times New Roman" panose="02020603050405020304" pitchFamily="18" charset="0"/>
              </a:rPr>
              <a:t>δx</a:t>
            </a:r>
            <a:r>
              <a:rPr lang="en-US" sz="1200" dirty="0">
                <a:latin typeface="Times New Roman" panose="02020603050405020304" pitchFamily="18" charset="0"/>
                <a:cs typeface="Times New Roman" panose="02020603050405020304" pitchFamily="18" charset="0"/>
              </a:rPr>
              <a:t>    	Beer’s Law with x = 1 because we’re considering the entire 		column of air</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Where: </a:t>
            </a:r>
          </a:p>
          <a:p>
            <a:r>
              <a:rPr lang="en-US" sz="1200" dirty="0">
                <a:latin typeface="Times New Roman" panose="02020603050405020304" pitchFamily="18" charset="0"/>
                <a:cs typeface="Times New Roman" panose="02020603050405020304" pitchFamily="18" charset="0"/>
              </a:rPr>
              <a:t>		     Optical depth = scattering effectiveness of column = </a:t>
            </a:r>
            <a:r>
              <a:rPr lang="en-US" sz="1200" b="1" dirty="0" err="1">
                <a:latin typeface="Times New Roman" panose="02020603050405020304" pitchFamily="18" charset="0"/>
                <a:cs typeface="Times New Roman" panose="02020603050405020304" pitchFamily="18" charset="0"/>
              </a:rPr>
              <a:t>δ</a:t>
            </a:r>
            <a:r>
              <a:rPr lang="en-US" sz="1200" b="1" dirty="0">
                <a:latin typeface="Times New Roman" panose="02020603050405020304" pitchFamily="18" charset="0"/>
                <a:cs typeface="Times New Roman" panose="02020603050405020304" pitchFamily="18" charset="0"/>
              </a:rPr>
              <a:t> = α * β</a:t>
            </a:r>
          </a:p>
          <a:p>
            <a:r>
              <a:rPr lang="en-US" sz="1200" dirty="0">
                <a:latin typeface="Times New Roman" panose="02020603050405020304" pitchFamily="18" charset="0"/>
                <a:cs typeface="Times New Roman" panose="02020603050405020304" pitchFamily="18" charset="0"/>
              </a:rPr>
              <a:t>		      α = Empirically know scattering efficiency</a:t>
            </a:r>
          </a:p>
          <a:p>
            <a:r>
              <a:rPr lang="en-US" sz="1200" dirty="0">
                <a:latin typeface="Times New Roman" panose="02020603050405020304" pitchFamily="18" charset="0"/>
                <a:cs typeface="Times New Roman" panose="02020603050405020304" pitchFamily="18" charset="0"/>
              </a:rPr>
              <a:t>		      β = Average amount of aerosol in column of air</a:t>
            </a:r>
          </a:p>
          <a:p>
            <a:r>
              <a:rPr lang="en-US" sz="1200" dirty="0">
                <a:latin typeface="Times New Roman" panose="02020603050405020304" pitchFamily="18" charset="0"/>
                <a:cs typeface="Times New Roman" panose="02020603050405020304" pitchFamily="18" charset="0"/>
              </a:rPr>
              <a:t>		      β = Q*t/area </a:t>
            </a:r>
            <a:r>
              <a:rPr lang="en-US" sz="1200" dirty="0">
                <a:latin typeface="Times New Roman" panose="02020603050405020304" pitchFamily="18" charset="0"/>
                <a:cs typeface="Times New Roman" panose="02020603050405020304" pitchFamily="18" charset="0"/>
                <a:sym typeface="Wingdings" pitchFamily="2" charset="2"/>
              </a:rPr>
              <a:t> Amount = (Input rate * Mean residence time)/area</a:t>
            </a:r>
          </a:p>
          <a:p>
            <a:r>
              <a:rPr lang="en-US" sz="1200" dirty="0">
                <a:latin typeface="Times New Roman" panose="02020603050405020304" pitchFamily="18" charset="0"/>
                <a:cs typeface="Times New Roman" panose="02020603050405020304" pitchFamily="18" charset="0"/>
                <a:sym typeface="Wingdings" pitchFamily="2" charset="2"/>
              </a:rPr>
              <a:t>		           Where:</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Q = Total input (amount per unit time) =&gt; measured</a:t>
            </a:r>
          </a:p>
          <a:p>
            <a:r>
              <a:rPr lang="en-US" sz="1200" dirty="0">
                <a:latin typeface="Times New Roman" panose="02020603050405020304" pitchFamily="18" charset="0"/>
                <a:cs typeface="Times New Roman" panose="02020603050405020304" pitchFamily="18" charset="0"/>
              </a:rPr>
              <a:t>			 t = Mean residence time (years) =&gt; known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Determine </a:t>
            </a:r>
            <a:r>
              <a:rPr lang="en-US" sz="1200" dirty="0" err="1">
                <a:latin typeface="Times New Roman" panose="02020603050405020304" pitchFamily="18" charset="0"/>
                <a:cs typeface="Times New Roman" panose="02020603050405020304" pitchFamily="18" charset="0"/>
              </a:rPr>
              <a:t>δ</a:t>
            </a:r>
            <a:r>
              <a:rPr lang="en-US" sz="1200" dirty="0">
                <a:latin typeface="Times New Roman" panose="02020603050405020304" pitchFamily="18" charset="0"/>
                <a:cs typeface="Times New Roman" panose="02020603050405020304" pitchFamily="18" charset="0"/>
              </a:rPr>
              <a:t> and plug into Beer’s Law to estimate fraction scattered.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Correct for amount scattered to space (15%) &amp; cloud-free cover (~50%)</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When appropriate values are used:</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~0.21% of sunlight (340 W/m</a:t>
            </a:r>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is directly scattered back to by 		anthropogenic sulfate aerosols (~0.71 W/m</a:t>
            </a:r>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baseline="30000" dirty="0">
                <a:latin typeface="Times New Roman" panose="02020603050405020304" pitchFamily="18" charset="0"/>
                <a:cs typeface="Times New Roman" panose="02020603050405020304" pitchFamily="18" charset="0"/>
              </a:rPr>
              <a:t>		</a:t>
            </a:r>
          </a:p>
          <a:p>
            <a:endParaRPr lang="en-US" sz="1200" baseline="30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733A78-A44A-074F-884E-E9736F86DCB0}"/>
              </a:ext>
            </a:extLst>
          </p:cNvPr>
          <p:cNvPicPr>
            <a:picLocks noChangeAspect="1"/>
          </p:cNvPicPr>
          <p:nvPr/>
        </p:nvPicPr>
        <p:blipFill>
          <a:blip r:embed="rId2"/>
          <a:stretch>
            <a:fillRect/>
          </a:stretch>
        </p:blipFill>
        <p:spPr>
          <a:xfrm>
            <a:off x="2441622" y="5580133"/>
            <a:ext cx="2614873" cy="2876360"/>
          </a:xfrm>
          <a:prstGeom prst="rect">
            <a:avLst/>
          </a:prstGeom>
        </p:spPr>
      </p:pic>
      <p:sp>
        <p:nvSpPr>
          <p:cNvPr id="5" name="Oval 4">
            <a:extLst>
              <a:ext uri="{FF2B5EF4-FFF2-40B4-BE49-F238E27FC236}">
                <a16:creationId xmlns:a16="http://schemas.microsoft.com/office/drawing/2014/main" id="{7D53B800-3544-B445-9801-C942C91F3400}"/>
              </a:ext>
            </a:extLst>
          </p:cNvPr>
          <p:cNvSpPr/>
          <p:nvPr/>
        </p:nvSpPr>
        <p:spPr>
          <a:xfrm>
            <a:off x="3612580" y="7008126"/>
            <a:ext cx="788823" cy="2661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4331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068EA-B912-7146-B09F-F5CC3E6E7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4" y="398035"/>
            <a:ext cx="6160727" cy="7961555"/>
          </a:xfrm>
          <a:prstGeom prst="rect">
            <a:avLst/>
          </a:prstGeom>
        </p:spPr>
      </p:pic>
    </p:spTree>
    <p:extLst>
      <p:ext uri="{BB962C8B-B14F-4D97-AF65-F5344CB8AC3E}">
        <p14:creationId xmlns:p14="http://schemas.microsoft.com/office/powerpoint/2010/main" val="2373563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Colorado sky">
            <a:hlinkClick r:id="rId2" tooltip="Colorado sk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362075"/>
            <a:ext cx="4241800" cy="277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Text Box 6"/>
          <p:cNvSpPr txBox="1">
            <a:spLocks noChangeArrowheads="1"/>
          </p:cNvSpPr>
          <p:nvPr/>
        </p:nvSpPr>
        <p:spPr bwMode="auto">
          <a:xfrm>
            <a:off x="776288" y="652463"/>
            <a:ext cx="55387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Why is the sky blue &amp; the clouds white?</a:t>
            </a:r>
          </a:p>
        </p:txBody>
      </p:sp>
      <p:sp>
        <p:nvSpPr>
          <p:cNvPr id="44036" name="Text Box 7"/>
          <p:cNvSpPr txBox="1">
            <a:spLocks noChangeArrowheads="1"/>
          </p:cNvSpPr>
          <p:nvPr/>
        </p:nvSpPr>
        <p:spPr bwMode="auto">
          <a:xfrm>
            <a:off x="1082675" y="4564063"/>
            <a:ext cx="5213350" cy="201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Rayleigh Scattering when scattering material &lt;&lt; </a:t>
            </a:r>
            <a:r>
              <a:rPr lang="el-GR">
                <a:cs typeface="Arial" charset="0"/>
              </a:rPr>
              <a:t>λ</a:t>
            </a:r>
            <a:endParaRPr lang="en-US">
              <a:cs typeface="Arial" charset="0"/>
            </a:endParaRPr>
          </a:p>
          <a:p>
            <a:pPr eaLnBrk="1" hangingPunct="1"/>
            <a:endParaRPr lang="en-US">
              <a:cs typeface="Arial" charset="0"/>
            </a:endParaRPr>
          </a:p>
          <a:p>
            <a:pPr eaLnBrk="1" hangingPunct="1"/>
            <a:r>
              <a:rPr lang="en-US">
                <a:cs typeface="Arial" charset="0"/>
              </a:rPr>
              <a:t>	Scattering efficiency </a:t>
            </a:r>
            <a:r>
              <a:rPr lang="el-GR">
                <a:cs typeface="Arial" charset="0"/>
              </a:rPr>
              <a:t>α</a:t>
            </a:r>
            <a:r>
              <a:rPr lang="en-US">
                <a:cs typeface="Arial" charset="0"/>
              </a:rPr>
              <a:t> 1/</a:t>
            </a:r>
            <a:r>
              <a:rPr lang="el-GR">
                <a:cs typeface="Arial" charset="0"/>
              </a:rPr>
              <a:t>λ</a:t>
            </a:r>
            <a:r>
              <a:rPr lang="en-US" baseline="30000">
                <a:cs typeface="Arial" charset="0"/>
              </a:rPr>
              <a:t>4</a:t>
            </a:r>
          </a:p>
          <a:p>
            <a:pPr eaLnBrk="1" hangingPunct="1"/>
            <a:endParaRPr lang="en-US">
              <a:cs typeface="Arial" charset="0"/>
            </a:endParaRPr>
          </a:p>
          <a:p>
            <a:pPr eaLnBrk="1" hangingPunct="1"/>
            <a:r>
              <a:rPr lang="en-US">
                <a:cs typeface="Arial" charset="0"/>
              </a:rPr>
              <a:t>Mie Scattering when scattering material ≥ </a:t>
            </a:r>
            <a:r>
              <a:rPr lang="en-US"/>
              <a:t> </a:t>
            </a:r>
            <a:r>
              <a:rPr lang="el-GR"/>
              <a:t>λ</a:t>
            </a:r>
            <a:endParaRPr lang="en-US"/>
          </a:p>
          <a:p>
            <a:pPr eaLnBrk="1" hangingPunct="1"/>
            <a:endParaRPr lang="en-US"/>
          </a:p>
          <a:p>
            <a:pPr eaLnBrk="1" hangingPunct="1"/>
            <a:r>
              <a:rPr lang="en-US"/>
              <a:t>	All  </a:t>
            </a:r>
            <a:r>
              <a:rPr lang="el-GR"/>
              <a:t>λ</a:t>
            </a:r>
            <a:r>
              <a:rPr lang="en-US"/>
              <a:t> scattered equally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5940B6-2508-B4FB-6CBA-6031BB778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470"/>
            <a:ext cx="6858000" cy="8875059"/>
          </a:xfrm>
          <a:prstGeom prst="rect">
            <a:avLst/>
          </a:prstGeom>
        </p:spPr>
      </p:pic>
    </p:spTree>
    <p:extLst>
      <p:ext uri="{BB962C8B-B14F-4D97-AF65-F5344CB8AC3E}">
        <p14:creationId xmlns:p14="http://schemas.microsoft.com/office/powerpoint/2010/main" val="176300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8E03AD27-C641-4E49-A24B-64EA9AAF9A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924"/>
          <a:stretch/>
        </p:blipFill>
        <p:spPr bwMode="auto">
          <a:xfrm>
            <a:off x="1260509" y="1086259"/>
            <a:ext cx="4335513" cy="1758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06DA84CA-CA44-1E49-9E58-CA2958D7AA62}"/>
              </a:ext>
            </a:extLst>
          </p:cNvPr>
          <p:cNvPicPr>
            <a:picLocks noChangeAspect="1"/>
          </p:cNvPicPr>
          <p:nvPr/>
        </p:nvPicPr>
        <p:blipFill>
          <a:blip r:embed="rId3"/>
          <a:stretch>
            <a:fillRect/>
          </a:stretch>
        </p:blipFill>
        <p:spPr>
          <a:xfrm>
            <a:off x="1623742" y="4576990"/>
            <a:ext cx="3609048" cy="3225191"/>
          </a:xfrm>
          <a:prstGeom prst="rect">
            <a:avLst/>
          </a:prstGeom>
        </p:spPr>
      </p:pic>
      <p:sp>
        <p:nvSpPr>
          <p:cNvPr id="5" name="TextBox 4">
            <a:extLst>
              <a:ext uri="{FF2B5EF4-FFF2-40B4-BE49-F238E27FC236}">
                <a16:creationId xmlns:a16="http://schemas.microsoft.com/office/drawing/2014/main" id="{65851F12-4CC7-854E-AA4E-532CC5F840E2}"/>
              </a:ext>
            </a:extLst>
          </p:cNvPr>
          <p:cNvSpPr txBox="1"/>
          <p:nvPr/>
        </p:nvSpPr>
        <p:spPr>
          <a:xfrm>
            <a:off x="978339" y="3772006"/>
            <a:ext cx="5143011" cy="707886"/>
          </a:xfrm>
          <a:prstGeom prst="rect">
            <a:avLst/>
          </a:prstGeom>
          <a:noFill/>
        </p:spPr>
        <p:txBody>
          <a:bodyPr wrap="none" rtlCol="0">
            <a:spAutoFit/>
          </a:bodyPr>
          <a:lstStyle/>
          <a:p>
            <a:r>
              <a:rPr lang="en-US" sz="2000" dirty="0"/>
              <a:t>A partially “clothed” planetary climate model</a:t>
            </a:r>
          </a:p>
          <a:p>
            <a:endParaRPr lang="en-US" sz="2000" dirty="0"/>
          </a:p>
        </p:txBody>
      </p:sp>
      <p:pic>
        <p:nvPicPr>
          <p:cNvPr id="7" name="Picture 6">
            <a:extLst>
              <a:ext uri="{FF2B5EF4-FFF2-40B4-BE49-F238E27FC236}">
                <a16:creationId xmlns:a16="http://schemas.microsoft.com/office/drawing/2014/main" id="{F9236C3C-269E-058F-1056-27ABFA3B2564}"/>
              </a:ext>
            </a:extLst>
          </p:cNvPr>
          <p:cNvPicPr>
            <a:picLocks noChangeAspect="1"/>
          </p:cNvPicPr>
          <p:nvPr/>
        </p:nvPicPr>
        <p:blipFill>
          <a:blip r:embed="rId4"/>
          <a:stretch>
            <a:fillRect/>
          </a:stretch>
        </p:blipFill>
        <p:spPr>
          <a:xfrm>
            <a:off x="5232790" y="6567948"/>
            <a:ext cx="1251512" cy="1234233"/>
          </a:xfrm>
          <a:prstGeom prst="rect">
            <a:avLst/>
          </a:prstGeom>
        </p:spPr>
      </p:pic>
    </p:spTree>
    <p:extLst>
      <p:ext uri="{BB962C8B-B14F-4D97-AF65-F5344CB8AC3E}">
        <p14:creationId xmlns:p14="http://schemas.microsoft.com/office/powerpoint/2010/main" val="168362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4366B2-BCC8-6E47-BDBD-42E4583AAE9B}"/>
              </a:ext>
            </a:extLst>
          </p:cNvPr>
          <p:cNvSpPr txBox="1"/>
          <p:nvPr/>
        </p:nvSpPr>
        <p:spPr>
          <a:xfrm>
            <a:off x="171838" y="5049296"/>
            <a:ext cx="6542314" cy="3447098"/>
          </a:xfrm>
          <a:prstGeom prst="rect">
            <a:avLst/>
          </a:prstGeom>
          <a:noFill/>
        </p:spPr>
        <p:txBody>
          <a:bodyPr wrap="square" rtlCol="0">
            <a:spAutoFit/>
          </a:bodyPr>
          <a:lstStyle/>
          <a:p>
            <a:pPr algn="ctr"/>
            <a:endParaRPr lang="en-US" sz="1400" i="1" dirty="0"/>
          </a:p>
          <a:p>
            <a:pPr algn="ctr"/>
            <a:r>
              <a:rPr lang="en-US" sz="1600" i="1" dirty="0"/>
              <a:t>In general we can determine that for layers (radiation zones) </a:t>
            </a:r>
          </a:p>
          <a:p>
            <a:pPr algn="ctr"/>
            <a:r>
              <a:rPr lang="en-US" sz="1600" i="1" dirty="0"/>
              <a:t>behaving as black bodies</a:t>
            </a:r>
          </a:p>
          <a:p>
            <a:pPr algn="ctr"/>
            <a:endParaRPr lang="en-US" sz="1400" i="1" dirty="0"/>
          </a:p>
          <a:p>
            <a:pPr algn="ctr"/>
            <a:r>
              <a:rPr lang="en-US" sz="1400" b="1" i="1" dirty="0" err="1"/>
              <a:t>T</a:t>
            </a:r>
            <a:r>
              <a:rPr lang="en-US" sz="1400" b="1" i="1" baseline="-25000" dirty="0" err="1"/>
              <a:t>s</a:t>
            </a:r>
            <a:r>
              <a:rPr lang="en-US" sz="1400" b="1" i="1" dirty="0"/>
              <a:t> = (n+1)</a:t>
            </a:r>
            <a:r>
              <a:rPr lang="en-US" sz="1400" b="1" i="1" baseline="30000" dirty="0"/>
              <a:t>1/4</a:t>
            </a:r>
            <a:r>
              <a:rPr lang="en-US" sz="1400" b="1" i="1" dirty="0"/>
              <a:t> </a:t>
            </a:r>
            <a:r>
              <a:rPr lang="en-US" sz="1400" b="1" i="1" dirty="0" err="1"/>
              <a:t>T</a:t>
            </a:r>
            <a:r>
              <a:rPr lang="en-US" sz="1400" b="1" i="1" baseline="-25000" dirty="0" err="1"/>
              <a:t>e</a:t>
            </a:r>
            <a:endParaRPr lang="en-US" sz="1400" b="1" i="1" baseline="-25000" dirty="0"/>
          </a:p>
          <a:p>
            <a:pPr algn="ctr"/>
            <a:endParaRPr lang="en-US" sz="1400" i="1" dirty="0"/>
          </a:p>
          <a:p>
            <a:pPr algn="ctr"/>
            <a:r>
              <a:rPr lang="en-US" sz="1400" i="1" dirty="0"/>
              <a:t>where n = # of radiation zones &amp; </a:t>
            </a:r>
            <a:r>
              <a:rPr lang="en-US" sz="1400" i="1" dirty="0" err="1"/>
              <a:t>T</a:t>
            </a:r>
            <a:r>
              <a:rPr lang="en-US" sz="1400" i="1" baseline="-25000" dirty="0" err="1"/>
              <a:t>e</a:t>
            </a:r>
            <a:r>
              <a:rPr lang="en-US" sz="1400" i="1" dirty="0"/>
              <a:t> stays constant</a:t>
            </a:r>
          </a:p>
          <a:p>
            <a:pPr algn="ctr"/>
            <a:endParaRPr lang="en-US" sz="1400" i="1" dirty="0"/>
          </a:p>
          <a:p>
            <a:pPr algn="ctr"/>
            <a:r>
              <a:rPr lang="en-US" sz="1400" i="1" dirty="0"/>
              <a:t>It has been determined that </a:t>
            </a:r>
            <a:r>
              <a:rPr lang="en-US" sz="1600" b="1" i="1" dirty="0"/>
              <a:t>Earth’s atmosphere has about two radiation zones</a:t>
            </a:r>
            <a:r>
              <a:rPr lang="en-US" sz="1400" i="1" dirty="0"/>
              <a:t>.</a:t>
            </a:r>
          </a:p>
          <a:p>
            <a:pPr algn="ctr"/>
            <a:endParaRPr lang="en-US" sz="1400" i="1" dirty="0"/>
          </a:p>
          <a:p>
            <a:pPr algn="ctr"/>
            <a:r>
              <a:rPr lang="en-US" sz="1400" i="1" dirty="0"/>
              <a:t>What happens if we keep adding layers to the atmosphere?</a:t>
            </a:r>
          </a:p>
          <a:p>
            <a:pPr algn="ctr"/>
            <a:endParaRPr lang="en-US" sz="1400" i="1" dirty="0"/>
          </a:p>
          <a:p>
            <a:pPr algn="ctr"/>
            <a:endParaRPr lang="en-US" sz="1400" i="1" dirty="0"/>
          </a:p>
          <a:p>
            <a:pPr algn="ctr"/>
            <a:endParaRPr lang="en-US" sz="1400" i="1" dirty="0"/>
          </a:p>
        </p:txBody>
      </p:sp>
      <p:sp>
        <p:nvSpPr>
          <p:cNvPr id="7" name="TextBox 6">
            <a:extLst>
              <a:ext uri="{FF2B5EF4-FFF2-40B4-BE49-F238E27FC236}">
                <a16:creationId xmlns:a16="http://schemas.microsoft.com/office/drawing/2014/main" id="{458B5DCA-B7A0-E343-A560-460C42178802}"/>
              </a:ext>
            </a:extLst>
          </p:cNvPr>
          <p:cNvSpPr txBox="1"/>
          <p:nvPr/>
        </p:nvSpPr>
        <p:spPr>
          <a:xfrm>
            <a:off x="1356745" y="870857"/>
            <a:ext cx="4352474" cy="369332"/>
          </a:xfrm>
          <a:prstGeom prst="rect">
            <a:avLst/>
          </a:prstGeom>
          <a:noFill/>
        </p:spPr>
        <p:txBody>
          <a:bodyPr wrap="none" rtlCol="0">
            <a:spAutoFit/>
          </a:bodyPr>
          <a:lstStyle/>
          <a:p>
            <a:r>
              <a:rPr lang="en-US" dirty="0"/>
              <a:t>For the </a:t>
            </a:r>
            <a:r>
              <a:rPr lang="en-US" dirty="0">
                <a:solidFill>
                  <a:srgbClr val="FF0000"/>
                </a:solidFill>
              </a:rPr>
              <a:t>atmosphere</a:t>
            </a:r>
            <a:r>
              <a:rPr lang="en-US" dirty="0"/>
              <a:t> in a one-layer model</a:t>
            </a:r>
          </a:p>
        </p:txBody>
      </p:sp>
      <p:pic>
        <p:nvPicPr>
          <p:cNvPr id="8" name="Picture 7">
            <a:extLst>
              <a:ext uri="{FF2B5EF4-FFF2-40B4-BE49-F238E27FC236}">
                <a16:creationId xmlns:a16="http://schemas.microsoft.com/office/drawing/2014/main" id="{A10615A0-01E3-294B-BAAA-BD44131EC055}"/>
              </a:ext>
            </a:extLst>
          </p:cNvPr>
          <p:cNvPicPr>
            <a:picLocks noChangeAspect="1"/>
          </p:cNvPicPr>
          <p:nvPr/>
        </p:nvPicPr>
        <p:blipFill>
          <a:blip r:embed="rId2"/>
          <a:stretch>
            <a:fillRect/>
          </a:stretch>
        </p:blipFill>
        <p:spPr>
          <a:xfrm>
            <a:off x="2248676" y="1532165"/>
            <a:ext cx="2388638" cy="280516"/>
          </a:xfrm>
          <a:prstGeom prst="rect">
            <a:avLst/>
          </a:prstGeom>
        </p:spPr>
      </p:pic>
      <p:pic>
        <p:nvPicPr>
          <p:cNvPr id="9" name="Picture 8">
            <a:extLst>
              <a:ext uri="{FF2B5EF4-FFF2-40B4-BE49-F238E27FC236}">
                <a16:creationId xmlns:a16="http://schemas.microsoft.com/office/drawing/2014/main" id="{BAFB1BFF-218F-374B-A6F9-96D18F8B2292}"/>
              </a:ext>
            </a:extLst>
          </p:cNvPr>
          <p:cNvPicPr>
            <a:picLocks noChangeAspect="1"/>
          </p:cNvPicPr>
          <p:nvPr/>
        </p:nvPicPr>
        <p:blipFill rotWithShape="1">
          <a:blip r:embed="rId3"/>
          <a:srcRect b="51510"/>
          <a:stretch/>
        </p:blipFill>
        <p:spPr>
          <a:xfrm>
            <a:off x="2029890" y="1976298"/>
            <a:ext cx="2923110" cy="505645"/>
          </a:xfrm>
          <a:prstGeom prst="rect">
            <a:avLst/>
          </a:prstGeom>
        </p:spPr>
      </p:pic>
      <p:sp>
        <p:nvSpPr>
          <p:cNvPr id="12" name="Text Box 9">
            <a:extLst>
              <a:ext uri="{FF2B5EF4-FFF2-40B4-BE49-F238E27FC236}">
                <a16:creationId xmlns:a16="http://schemas.microsoft.com/office/drawing/2014/main" id="{BD6F2075-E6D8-1F43-B0E1-51DB451DB734}"/>
              </a:ext>
            </a:extLst>
          </p:cNvPr>
          <p:cNvSpPr txBox="1">
            <a:spLocks noChangeArrowheads="1"/>
          </p:cNvSpPr>
          <p:nvPr/>
        </p:nvSpPr>
        <p:spPr bwMode="auto">
          <a:xfrm>
            <a:off x="3012768" y="2645560"/>
            <a:ext cx="1842259" cy="913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err="1">
                <a:cs typeface="Arial" charset="0"/>
              </a:rPr>
              <a:t>T</a:t>
            </a:r>
            <a:r>
              <a:rPr lang="en-US" sz="2000" baseline="-25000" dirty="0" err="1">
                <a:cs typeface="Arial" charset="0"/>
              </a:rPr>
              <a:t>s</a:t>
            </a:r>
            <a:r>
              <a:rPr lang="en-US" sz="2000" dirty="0">
                <a:cs typeface="Arial" charset="0"/>
              </a:rPr>
              <a:t> = 2</a:t>
            </a:r>
            <a:r>
              <a:rPr lang="en-US" sz="2000" baseline="30000" dirty="0">
                <a:cs typeface="Arial" charset="0"/>
              </a:rPr>
              <a:t>1/4</a:t>
            </a:r>
            <a:r>
              <a:rPr lang="en-US" sz="2000" dirty="0">
                <a:cs typeface="Arial" charset="0"/>
              </a:rPr>
              <a:t> </a:t>
            </a:r>
            <a:r>
              <a:rPr lang="en-US" sz="2000" dirty="0" err="1">
                <a:cs typeface="Arial" charset="0"/>
              </a:rPr>
              <a:t>T</a:t>
            </a:r>
            <a:r>
              <a:rPr lang="en-US" sz="2000" baseline="-25000" dirty="0" err="1">
                <a:cs typeface="Arial" charset="0"/>
              </a:rPr>
              <a:t>e</a:t>
            </a:r>
            <a:endParaRPr lang="en-US" sz="2000" baseline="-25000" dirty="0">
              <a:cs typeface="Arial" charset="0"/>
            </a:endParaRPr>
          </a:p>
          <a:p>
            <a:pPr eaLnBrk="1" hangingPunct="1"/>
            <a:endParaRPr lang="en-US" sz="2000" baseline="-25000" dirty="0">
              <a:cs typeface="Arial" charset="0"/>
            </a:endParaRPr>
          </a:p>
          <a:p>
            <a:pPr eaLnBrk="1" hangingPunct="1"/>
            <a:r>
              <a:rPr lang="en-US" sz="2000" dirty="0">
                <a:cs typeface="Arial" charset="0"/>
              </a:rPr>
              <a:t>     = 303 K</a:t>
            </a:r>
            <a:r>
              <a:rPr lang="en-US" sz="2000" baseline="-25000" dirty="0">
                <a:cs typeface="Arial" charset="0"/>
              </a:rPr>
              <a:t>       </a:t>
            </a:r>
            <a:endParaRPr lang="el-GR" sz="2000" baseline="-25000" dirty="0">
              <a:cs typeface="Arial" charset="0"/>
            </a:endParaRPr>
          </a:p>
        </p:txBody>
      </p:sp>
      <p:sp>
        <p:nvSpPr>
          <p:cNvPr id="13" name="TextBox 12">
            <a:extLst>
              <a:ext uri="{FF2B5EF4-FFF2-40B4-BE49-F238E27FC236}">
                <a16:creationId xmlns:a16="http://schemas.microsoft.com/office/drawing/2014/main" id="{7F0172C2-C1D6-5143-BF13-D2F61749D1A9}"/>
              </a:ext>
            </a:extLst>
          </p:cNvPr>
          <p:cNvSpPr txBox="1"/>
          <p:nvPr/>
        </p:nvSpPr>
        <p:spPr>
          <a:xfrm>
            <a:off x="2873830" y="3701144"/>
            <a:ext cx="1563505" cy="523220"/>
          </a:xfrm>
          <a:prstGeom prst="rect">
            <a:avLst/>
          </a:prstGeom>
          <a:noFill/>
        </p:spPr>
        <p:txBody>
          <a:bodyPr wrap="none" rtlCol="0">
            <a:spAutoFit/>
          </a:bodyPr>
          <a:lstStyle/>
          <a:p>
            <a:r>
              <a:rPr lang="en-US" sz="2800" i="1" dirty="0"/>
              <a:t>Too hot !</a:t>
            </a:r>
          </a:p>
        </p:txBody>
      </p:sp>
    </p:spTree>
    <p:extLst>
      <p:ext uri="{BB962C8B-B14F-4D97-AF65-F5344CB8AC3E}">
        <p14:creationId xmlns:p14="http://schemas.microsoft.com/office/powerpoint/2010/main" val="2252597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A6C185-7F3A-554E-9FB9-5B84D4FB5812}"/>
              </a:ext>
            </a:extLst>
          </p:cNvPr>
          <p:cNvSpPr txBox="1"/>
          <p:nvPr/>
        </p:nvSpPr>
        <p:spPr>
          <a:xfrm>
            <a:off x="844826" y="775253"/>
            <a:ext cx="5496339" cy="523220"/>
          </a:xfrm>
          <a:prstGeom prst="rect">
            <a:avLst/>
          </a:prstGeom>
          <a:noFill/>
        </p:spPr>
        <p:txBody>
          <a:bodyPr wrap="square" rtlCol="0">
            <a:spAutoFit/>
          </a:bodyPr>
          <a:lstStyle/>
          <a:p>
            <a:r>
              <a:rPr lang="en-US" sz="1400" dirty="0"/>
              <a:t>The layer model is too simple and needs to include other features that cool off surface temperatures.</a:t>
            </a:r>
          </a:p>
        </p:txBody>
      </p:sp>
      <p:sp>
        <p:nvSpPr>
          <p:cNvPr id="3" name="TextBox 2">
            <a:extLst>
              <a:ext uri="{FF2B5EF4-FFF2-40B4-BE49-F238E27FC236}">
                <a16:creationId xmlns:a16="http://schemas.microsoft.com/office/drawing/2014/main" id="{8ECCA7A3-0955-5348-B040-C520CDB3C47C}"/>
              </a:ext>
            </a:extLst>
          </p:cNvPr>
          <p:cNvSpPr txBox="1"/>
          <p:nvPr/>
        </p:nvSpPr>
        <p:spPr>
          <a:xfrm>
            <a:off x="844826" y="1769165"/>
            <a:ext cx="5496339" cy="2893100"/>
          </a:xfrm>
          <a:prstGeom prst="rect">
            <a:avLst/>
          </a:prstGeom>
          <a:noFill/>
        </p:spPr>
        <p:txBody>
          <a:bodyPr wrap="square" rtlCol="0">
            <a:spAutoFit/>
          </a:bodyPr>
          <a:lstStyle/>
          <a:p>
            <a:r>
              <a:rPr lang="en-US" sz="1400" dirty="0"/>
              <a:t>These include:</a:t>
            </a:r>
          </a:p>
          <a:p>
            <a:endParaRPr lang="en-US" sz="1400" dirty="0"/>
          </a:p>
          <a:p>
            <a:r>
              <a:rPr lang="en-US" sz="1400" dirty="0"/>
              <a:t>	Heat transport to atmosphere by convection 	(atmospheric circulation).</a:t>
            </a:r>
          </a:p>
          <a:p>
            <a:endParaRPr lang="en-US" sz="1400" dirty="0"/>
          </a:p>
          <a:p>
            <a:r>
              <a:rPr lang="en-US" sz="1400" dirty="0"/>
              <a:t>	Latent heat transport to atmosphere by evaporated 	water.</a:t>
            </a:r>
          </a:p>
          <a:p>
            <a:endParaRPr lang="en-US" sz="1400" dirty="0"/>
          </a:p>
          <a:p>
            <a:r>
              <a:rPr lang="en-US" sz="1400" dirty="0"/>
              <a:t>	IR emission from the surface that escapes directly to 	space.</a:t>
            </a:r>
          </a:p>
          <a:p>
            <a:endParaRPr lang="en-US" sz="1400" dirty="0"/>
          </a:p>
          <a:p>
            <a:r>
              <a:rPr lang="en-US" sz="1400" dirty="0"/>
              <a:t>	Absorption of solar radiation by materials in the 	atmosphere.</a:t>
            </a:r>
          </a:p>
        </p:txBody>
      </p:sp>
      <p:sp>
        <p:nvSpPr>
          <p:cNvPr id="6" name="TextBox 5">
            <a:extLst>
              <a:ext uri="{FF2B5EF4-FFF2-40B4-BE49-F238E27FC236}">
                <a16:creationId xmlns:a16="http://schemas.microsoft.com/office/drawing/2014/main" id="{CDEB7DD8-1C63-E345-91BB-A5F0D4C34665}"/>
              </a:ext>
            </a:extLst>
          </p:cNvPr>
          <p:cNvSpPr txBox="1"/>
          <p:nvPr/>
        </p:nvSpPr>
        <p:spPr>
          <a:xfrm>
            <a:off x="1063767" y="5132957"/>
            <a:ext cx="4480714" cy="738664"/>
          </a:xfrm>
          <a:prstGeom prst="rect">
            <a:avLst/>
          </a:prstGeom>
          <a:noFill/>
        </p:spPr>
        <p:txBody>
          <a:bodyPr wrap="none" rtlCol="0">
            <a:spAutoFit/>
          </a:bodyPr>
          <a:lstStyle/>
          <a:p>
            <a:r>
              <a:rPr lang="en-US" sz="1400" i="1" dirty="0"/>
              <a:t>When these features are included, our models predict </a:t>
            </a:r>
          </a:p>
          <a:p>
            <a:endParaRPr lang="en-US" sz="1400" i="1" dirty="0"/>
          </a:p>
          <a:p>
            <a:pPr algn="ctr"/>
            <a:r>
              <a:rPr lang="en-US" sz="1400" i="1" dirty="0" err="1"/>
              <a:t>T</a:t>
            </a:r>
            <a:r>
              <a:rPr lang="en-US" sz="1400" i="1" baseline="-25000" dirty="0" err="1"/>
              <a:t>s</a:t>
            </a:r>
            <a:r>
              <a:rPr lang="en-US" sz="1400" i="1" dirty="0"/>
              <a:t> = 288.4 K</a:t>
            </a:r>
          </a:p>
        </p:txBody>
      </p:sp>
      <p:pic>
        <p:nvPicPr>
          <p:cNvPr id="4" name="Picture 3">
            <a:extLst>
              <a:ext uri="{FF2B5EF4-FFF2-40B4-BE49-F238E27FC236}">
                <a16:creationId xmlns:a16="http://schemas.microsoft.com/office/drawing/2014/main" id="{1F1AF60D-6BE2-11D3-0724-88F2EB4487AE}"/>
              </a:ext>
            </a:extLst>
          </p:cNvPr>
          <p:cNvPicPr>
            <a:picLocks noChangeAspect="1"/>
          </p:cNvPicPr>
          <p:nvPr/>
        </p:nvPicPr>
        <p:blipFill>
          <a:blip r:embed="rId3"/>
          <a:stretch>
            <a:fillRect/>
          </a:stretch>
        </p:blipFill>
        <p:spPr>
          <a:xfrm>
            <a:off x="2383117" y="6454634"/>
            <a:ext cx="2524785" cy="1499279"/>
          </a:xfrm>
          <a:prstGeom prst="rect">
            <a:avLst/>
          </a:prstGeom>
        </p:spPr>
      </p:pic>
    </p:spTree>
    <p:extLst>
      <p:ext uri="{BB962C8B-B14F-4D97-AF65-F5344CB8AC3E}">
        <p14:creationId xmlns:p14="http://schemas.microsoft.com/office/powerpoint/2010/main" val="1258036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506" y="7185280"/>
            <a:ext cx="3302870" cy="1839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074255" y="326240"/>
            <a:ext cx="4849468" cy="3628903"/>
          </a:xfrm>
          <a:prstGeom prst="rect">
            <a:avLst/>
          </a:prstGeom>
        </p:spPr>
      </p:pic>
      <p:pic>
        <p:nvPicPr>
          <p:cNvPr id="4" name="Picture 3">
            <a:extLst>
              <a:ext uri="{FF2B5EF4-FFF2-40B4-BE49-F238E27FC236}">
                <a16:creationId xmlns:a16="http://schemas.microsoft.com/office/drawing/2014/main" id="{2A465737-38C3-E446-B3F9-DDD6580D9AE6}"/>
              </a:ext>
            </a:extLst>
          </p:cNvPr>
          <p:cNvPicPr>
            <a:picLocks noChangeAspect="1"/>
          </p:cNvPicPr>
          <p:nvPr/>
        </p:nvPicPr>
        <p:blipFill>
          <a:blip r:embed="rId4"/>
          <a:stretch>
            <a:fillRect/>
          </a:stretch>
        </p:blipFill>
        <p:spPr>
          <a:xfrm>
            <a:off x="2180574" y="5253120"/>
            <a:ext cx="2699539" cy="1775740"/>
          </a:xfrm>
          <a:prstGeom prst="rect">
            <a:avLst/>
          </a:prstGeom>
        </p:spPr>
      </p:pic>
      <p:sp>
        <p:nvSpPr>
          <p:cNvPr id="5" name="TextBox 4">
            <a:extLst>
              <a:ext uri="{FF2B5EF4-FFF2-40B4-BE49-F238E27FC236}">
                <a16:creationId xmlns:a16="http://schemas.microsoft.com/office/drawing/2014/main" id="{04C956F0-EA3D-1B49-9A11-37C6AFD6C256}"/>
              </a:ext>
            </a:extLst>
          </p:cNvPr>
          <p:cNvSpPr txBox="1"/>
          <p:nvPr/>
        </p:nvSpPr>
        <p:spPr>
          <a:xfrm>
            <a:off x="1335025" y="4294400"/>
            <a:ext cx="4588698" cy="619463"/>
          </a:xfrm>
          <a:prstGeom prst="rect">
            <a:avLst/>
          </a:prstGeom>
          <a:noFill/>
        </p:spPr>
        <p:txBody>
          <a:bodyPr wrap="square" rtlCol="0">
            <a:spAutoFit/>
          </a:bodyPr>
          <a:lstStyle/>
          <a:p>
            <a:pPr algn="ctr"/>
            <a:r>
              <a:rPr lang="en-US" dirty="0"/>
              <a:t>Solar radiation is not evenly distributed in space &amp; the variations are important.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A56146-0A5C-A54A-883C-87D392D50F23}"/>
              </a:ext>
            </a:extLst>
          </p:cNvPr>
          <p:cNvPicPr>
            <a:picLocks noChangeAspect="1"/>
          </p:cNvPicPr>
          <p:nvPr/>
        </p:nvPicPr>
        <p:blipFill>
          <a:blip r:embed="rId3"/>
          <a:stretch>
            <a:fillRect/>
          </a:stretch>
        </p:blipFill>
        <p:spPr>
          <a:xfrm>
            <a:off x="1518964" y="941770"/>
            <a:ext cx="4051300" cy="3035300"/>
          </a:xfrm>
          <a:prstGeom prst="rect">
            <a:avLst/>
          </a:prstGeom>
        </p:spPr>
      </p:pic>
      <p:grpSp>
        <p:nvGrpSpPr>
          <p:cNvPr id="5" name="Group 4">
            <a:extLst>
              <a:ext uri="{FF2B5EF4-FFF2-40B4-BE49-F238E27FC236}">
                <a16:creationId xmlns:a16="http://schemas.microsoft.com/office/drawing/2014/main" id="{0DDF1EB2-D919-1840-BBF2-0D33090DD918}"/>
              </a:ext>
            </a:extLst>
          </p:cNvPr>
          <p:cNvGrpSpPr/>
          <p:nvPr/>
        </p:nvGrpSpPr>
        <p:grpSpPr>
          <a:xfrm>
            <a:off x="1200409" y="5432255"/>
            <a:ext cx="5139499" cy="2329734"/>
            <a:chOff x="1292772" y="4887310"/>
            <a:chExt cx="5139499" cy="2329734"/>
          </a:xfrm>
        </p:grpSpPr>
        <p:pic>
          <p:nvPicPr>
            <p:cNvPr id="3" name="Picture 4">
              <a:extLst>
                <a:ext uri="{FF2B5EF4-FFF2-40B4-BE49-F238E27FC236}">
                  <a16:creationId xmlns:a16="http://schemas.microsoft.com/office/drawing/2014/main" id="{AA4A9A89-F84B-9945-9256-53AE234A0E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763"/>
            <a:stretch/>
          </p:blipFill>
          <p:spPr bwMode="auto">
            <a:xfrm>
              <a:off x="1292772" y="4887310"/>
              <a:ext cx="5011738" cy="2329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09F89A0-2E59-7142-A4CA-9986E8F95349}"/>
                </a:ext>
              </a:extLst>
            </p:cNvPr>
            <p:cNvSpPr txBox="1"/>
            <p:nvPr/>
          </p:nvSpPr>
          <p:spPr>
            <a:xfrm>
              <a:off x="5228095" y="5528957"/>
              <a:ext cx="1204176" cy="677108"/>
            </a:xfrm>
            <a:prstGeom prst="rect">
              <a:avLst/>
            </a:prstGeom>
            <a:solidFill>
              <a:schemeClr val="bg1"/>
            </a:solidFill>
          </p:spPr>
          <p:txBody>
            <a:bodyPr wrap="none" rtlCol="0">
              <a:spAutoFit/>
            </a:bodyPr>
            <a:lstStyle/>
            <a:p>
              <a:r>
                <a:rPr lang="en-US" sz="800" i="1" dirty="0"/>
                <a:t>Lambert’s Cosine Law</a:t>
              </a:r>
            </a:p>
            <a:p>
              <a:endParaRPr lang="en-US" sz="1000" dirty="0"/>
            </a:p>
            <a:p>
              <a:r>
                <a:rPr lang="en-US" sz="1000" dirty="0" err="1"/>
                <a:t>Φ</a:t>
              </a:r>
              <a:r>
                <a:rPr lang="en-US" sz="1000" dirty="0"/>
                <a:t> = </a:t>
              </a:r>
              <a:r>
                <a:rPr lang="en-US" sz="1000" dirty="0" err="1"/>
                <a:t>Φ</a:t>
              </a:r>
              <a:r>
                <a:rPr lang="en-US" sz="1000" baseline="-25000" dirty="0" err="1"/>
                <a:t>o</a:t>
              </a:r>
              <a:r>
                <a:rPr lang="en-US" sz="1000" dirty="0"/>
                <a:t> cos </a:t>
              </a:r>
              <a:r>
                <a:rPr lang="en-US" sz="1000" dirty="0" err="1"/>
                <a:t>θ</a:t>
              </a:r>
              <a:endParaRPr lang="en-US" sz="1000" dirty="0"/>
            </a:p>
            <a:p>
              <a:endParaRPr lang="en-US" sz="1000" dirty="0"/>
            </a:p>
          </p:txBody>
        </p:sp>
      </p:grpSp>
    </p:spTree>
    <p:extLst>
      <p:ext uri="{BB962C8B-B14F-4D97-AF65-F5344CB8AC3E}">
        <p14:creationId xmlns:p14="http://schemas.microsoft.com/office/powerpoint/2010/main" val="3570188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71C0F8-DD3A-5B46-82F1-9F4B21F93119}"/>
              </a:ext>
            </a:extLst>
          </p:cNvPr>
          <p:cNvPicPr>
            <a:picLocks noChangeAspect="1"/>
          </p:cNvPicPr>
          <p:nvPr/>
        </p:nvPicPr>
        <p:blipFill>
          <a:blip r:embed="rId2"/>
          <a:stretch>
            <a:fillRect/>
          </a:stretch>
        </p:blipFill>
        <p:spPr>
          <a:xfrm>
            <a:off x="1838036" y="1313764"/>
            <a:ext cx="3057236" cy="3086156"/>
          </a:xfrm>
          <a:prstGeom prst="rect">
            <a:avLst/>
          </a:prstGeom>
        </p:spPr>
      </p:pic>
      <p:sp>
        <p:nvSpPr>
          <p:cNvPr id="3" name="TextBox 2">
            <a:extLst>
              <a:ext uri="{FF2B5EF4-FFF2-40B4-BE49-F238E27FC236}">
                <a16:creationId xmlns:a16="http://schemas.microsoft.com/office/drawing/2014/main" id="{0423340D-0368-A24E-934D-79A96251A1AB}"/>
              </a:ext>
            </a:extLst>
          </p:cNvPr>
          <p:cNvSpPr txBox="1"/>
          <p:nvPr/>
        </p:nvSpPr>
        <p:spPr>
          <a:xfrm>
            <a:off x="1591360" y="852099"/>
            <a:ext cx="3980873" cy="461665"/>
          </a:xfrm>
          <a:prstGeom prst="rect">
            <a:avLst/>
          </a:prstGeom>
          <a:noFill/>
        </p:spPr>
        <p:txBody>
          <a:bodyPr wrap="square" rtlCol="0">
            <a:spAutoFit/>
          </a:bodyPr>
          <a:lstStyle/>
          <a:p>
            <a:pPr algn="ctr"/>
            <a:r>
              <a:rPr lang="en-US" sz="1200" dirty="0"/>
              <a:t>Seasonal variation of solar flux on horizontal surface outside the atmosphere in the N. Hemisphere</a:t>
            </a:r>
          </a:p>
        </p:txBody>
      </p:sp>
      <p:pic>
        <p:nvPicPr>
          <p:cNvPr id="4" name="Picture 4">
            <a:extLst>
              <a:ext uri="{FF2B5EF4-FFF2-40B4-BE49-F238E27FC236}">
                <a16:creationId xmlns:a16="http://schemas.microsoft.com/office/drawing/2014/main" id="{C472420A-3C5E-E04A-AAE7-F117A95706F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358"/>
          <a:stretch/>
        </p:blipFill>
        <p:spPr bwMode="auto">
          <a:xfrm>
            <a:off x="1106631" y="5398886"/>
            <a:ext cx="4889500" cy="322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81F09FC-A69B-1449-9B9D-D7455D912252}"/>
              </a:ext>
            </a:extLst>
          </p:cNvPr>
          <p:cNvSpPr txBox="1"/>
          <p:nvPr/>
        </p:nvSpPr>
        <p:spPr>
          <a:xfrm>
            <a:off x="1907512" y="5006108"/>
            <a:ext cx="3664721" cy="307777"/>
          </a:xfrm>
          <a:prstGeom prst="rect">
            <a:avLst/>
          </a:prstGeom>
          <a:noFill/>
        </p:spPr>
        <p:txBody>
          <a:bodyPr wrap="none" rtlCol="0">
            <a:spAutoFit/>
          </a:bodyPr>
          <a:lstStyle/>
          <a:p>
            <a:r>
              <a:rPr lang="en-US" sz="1400" dirty="0"/>
              <a:t>Earth’s seasons caused by tilt, not distance.</a:t>
            </a:r>
          </a:p>
        </p:txBody>
      </p:sp>
    </p:spTree>
    <p:extLst>
      <p:ext uri="{BB962C8B-B14F-4D97-AF65-F5344CB8AC3E}">
        <p14:creationId xmlns:p14="http://schemas.microsoft.com/office/powerpoint/2010/main" val="392932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B22875-D132-A747-BA9D-1212B288F53B}"/>
              </a:ext>
            </a:extLst>
          </p:cNvPr>
          <p:cNvSpPr txBox="1"/>
          <p:nvPr/>
        </p:nvSpPr>
        <p:spPr>
          <a:xfrm>
            <a:off x="752951" y="1745517"/>
            <a:ext cx="2518638" cy="369332"/>
          </a:xfrm>
          <a:prstGeom prst="rect">
            <a:avLst/>
          </a:prstGeom>
          <a:noFill/>
        </p:spPr>
        <p:txBody>
          <a:bodyPr wrap="none" rtlCol="0">
            <a:spAutoFit/>
          </a:bodyPr>
          <a:lstStyle/>
          <a:p>
            <a:r>
              <a:rPr lang="en-US" dirty="0"/>
              <a:t>Energy Fundamentals</a:t>
            </a:r>
          </a:p>
        </p:txBody>
      </p:sp>
      <p:sp>
        <p:nvSpPr>
          <p:cNvPr id="3" name="TextBox 2">
            <a:extLst>
              <a:ext uri="{FF2B5EF4-FFF2-40B4-BE49-F238E27FC236}">
                <a16:creationId xmlns:a16="http://schemas.microsoft.com/office/drawing/2014/main" id="{B15B542A-BF2D-C94D-BCD9-44861CECDB89}"/>
              </a:ext>
            </a:extLst>
          </p:cNvPr>
          <p:cNvSpPr txBox="1"/>
          <p:nvPr/>
        </p:nvSpPr>
        <p:spPr>
          <a:xfrm>
            <a:off x="671510" y="2504306"/>
            <a:ext cx="5797867" cy="2031325"/>
          </a:xfrm>
          <a:prstGeom prst="rect">
            <a:avLst/>
          </a:prstGeom>
          <a:noFill/>
        </p:spPr>
        <p:txBody>
          <a:bodyPr wrap="square" rtlCol="0">
            <a:spAutoFit/>
          </a:bodyPr>
          <a:lstStyle/>
          <a:p>
            <a:pPr marL="342900" indent="-342900">
              <a:buAutoNum type="arabicParenR"/>
            </a:pPr>
            <a:r>
              <a:rPr lang="en-US" sz="1400" dirty="0"/>
              <a:t>Energy = Ability to produce change in the state or motion of matter.</a:t>
            </a:r>
          </a:p>
          <a:p>
            <a:pPr lvl="2"/>
            <a:r>
              <a:rPr lang="en-US" sz="1400" dirty="0"/>
              <a:t>  Or the ability to do work, where W = F * D &amp; F = M * A</a:t>
            </a:r>
          </a:p>
          <a:p>
            <a:pPr lvl="2"/>
            <a:endParaRPr lang="en-US" sz="1400" dirty="0"/>
          </a:p>
          <a:p>
            <a:pPr marL="342900" indent="-342900">
              <a:buAutoNum type="arabicParenR"/>
            </a:pPr>
            <a:r>
              <a:rPr lang="en-US" sz="1400" dirty="0"/>
              <a:t>Energy comes in many interchangeable forms: mechanical, electrical, chemical, sound, heat, electromagnetic radiation</a:t>
            </a:r>
          </a:p>
          <a:p>
            <a:pPr marL="342900" indent="-342900">
              <a:buAutoNum type="arabicParenR"/>
            </a:pPr>
            <a:endParaRPr lang="en-US" sz="1400" dirty="0"/>
          </a:p>
          <a:p>
            <a:pPr marL="342900" indent="-342900">
              <a:buAutoNum type="arabicParenR"/>
            </a:pPr>
            <a:r>
              <a:rPr lang="en-US" sz="1400" dirty="0"/>
              <a:t>First law of thermodynamics – Energy in never created or destroyed.</a:t>
            </a:r>
          </a:p>
          <a:p>
            <a:pPr marL="342900" indent="-342900">
              <a:buAutoNum type="arabicParenR"/>
            </a:pPr>
            <a:endParaRPr lang="en-US" sz="1400" dirty="0"/>
          </a:p>
        </p:txBody>
      </p:sp>
      <p:sp>
        <p:nvSpPr>
          <p:cNvPr id="5" name="TextBox 4">
            <a:extLst>
              <a:ext uri="{FF2B5EF4-FFF2-40B4-BE49-F238E27FC236}">
                <a16:creationId xmlns:a16="http://schemas.microsoft.com/office/drawing/2014/main" id="{8AB880F0-EFA8-5545-B212-68CEA63B9701}"/>
              </a:ext>
            </a:extLst>
          </p:cNvPr>
          <p:cNvSpPr txBox="1"/>
          <p:nvPr/>
        </p:nvSpPr>
        <p:spPr>
          <a:xfrm>
            <a:off x="671510" y="4936664"/>
            <a:ext cx="5935407" cy="1631216"/>
          </a:xfrm>
          <a:prstGeom prst="rect">
            <a:avLst/>
          </a:prstGeom>
          <a:noFill/>
        </p:spPr>
        <p:txBody>
          <a:bodyPr wrap="square" rtlCol="0">
            <a:spAutoFit/>
          </a:bodyPr>
          <a:lstStyle/>
          <a:p>
            <a:r>
              <a:rPr lang="en-US" sz="1600" dirty="0"/>
              <a:t>Heat = random, incoherent motion of atoms and molecules.  </a:t>
            </a:r>
          </a:p>
          <a:p>
            <a:endParaRPr lang="en-US" sz="1600" dirty="0"/>
          </a:p>
          <a:p>
            <a:r>
              <a:rPr lang="en-US" sz="1600" dirty="0"/>
              <a:t>The more modes of motion, the more heat energy atoms/molecules can transport.</a:t>
            </a:r>
          </a:p>
          <a:p>
            <a:endParaRPr lang="en-US" sz="1600" dirty="0"/>
          </a:p>
          <a:p>
            <a:r>
              <a:rPr lang="en-US" sz="1600" dirty="0"/>
              <a:t>The amount of energy per mode of motion = ½ </a:t>
            </a:r>
            <a:r>
              <a:rPr lang="en-US" sz="1600" dirty="0" err="1"/>
              <a:t>kT</a:t>
            </a:r>
            <a:endParaRPr lang="en-US" sz="1600" dirty="0"/>
          </a:p>
        </p:txBody>
      </p:sp>
      <p:sp>
        <p:nvSpPr>
          <p:cNvPr id="4" name="TextBox 3">
            <a:extLst>
              <a:ext uri="{FF2B5EF4-FFF2-40B4-BE49-F238E27FC236}">
                <a16:creationId xmlns:a16="http://schemas.microsoft.com/office/drawing/2014/main" id="{0979E90B-32AA-E648-8285-E0E734803687}"/>
              </a:ext>
            </a:extLst>
          </p:cNvPr>
          <p:cNvSpPr txBox="1"/>
          <p:nvPr/>
        </p:nvSpPr>
        <p:spPr>
          <a:xfrm>
            <a:off x="1266788" y="6854316"/>
            <a:ext cx="3850734" cy="584775"/>
          </a:xfrm>
          <a:prstGeom prst="rect">
            <a:avLst/>
          </a:prstGeom>
          <a:noFill/>
        </p:spPr>
        <p:txBody>
          <a:bodyPr wrap="none" rtlCol="0">
            <a:spAutoFit/>
          </a:bodyPr>
          <a:lstStyle/>
          <a:p>
            <a:r>
              <a:rPr lang="en-US" sz="1600" dirty="0"/>
              <a:t>K = Boltzmann constant = 1.38*10</a:t>
            </a:r>
            <a:r>
              <a:rPr lang="en-US" sz="1600" baseline="30000" dirty="0"/>
              <a:t>-23</a:t>
            </a:r>
            <a:r>
              <a:rPr lang="en-US" sz="1600" dirty="0"/>
              <a:t> J/K</a:t>
            </a:r>
          </a:p>
          <a:p>
            <a:r>
              <a:rPr lang="en-US" sz="1600" dirty="0"/>
              <a:t>T = temperature (K)</a:t>
            </a:r>
          </a:p>
        </p:txBody>
      </p:sp>
    </p:spTree>
    <p:extLst>
      <p:ext uri="{BB962C8B-B14F-4D97-AF65-F5344CB8AC3E}">
        <p14:creationId xmlns:p14="http://schemas.microsoft.com/office/powerpoint/2010/main" val="1770417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F6767-5CAB-024F-8CF6-9B57547051F3}"/>
              </a:ext>
            </a:extLst>
          </p:cNvPr>
          <p:cNvGrpSpPr/>
          <p:nvPr/>
        </p:nvGrpSpPr>
        <p:grpSpPr>
          <a:xfrm>
            <a:off x="796922" y="2038813"/>
            <a:ext cx="5837234" cy="2977579"/>
            <a:chOff x="796922" y="2038813"/>
            <a:chExt cx="5837234" cy="2977579"/>
          </a:xfrm>
        </p:grpSpPr>
        <p:pic>
          <p:nvPicPr>
            <p:cNvPr id="3" name="Picture 2">
              <a:extLst>
                <a:ext uri="{FF2B5EF4-FFF2-40B4-BE49-F238E27FC236}">
                  <a16:creationId xmlns:a16="http://schemas.microsoft.com/office/drawing/2014/main" id="{5AFCD47E-5CC6-A447-9ADB-288A5D09B583}"/>
                </a:ext>
              </a:extLst>
            </p:cNvPr>
            <p:cNvPicPr>
              <a:picLocks noChangeAspect="1"/>
            </p:cNvPicPr>
            <p:nvPr/>
          </p:nvPicPr>
          <p:blipFill>
            <a:blip r:embed="rId2"/>
            <a:stretch>
              <a:fillRect/>
            </a:stretch>
          </p:blipFill>
          <p:spPr>
            <a:xfrm>
              <a:off x="796922" y="2038813"/>
              <a:ext cx="5837234" cy="2977579"/>
            </a:xfrm>
            <a:prstGeom prst="rect">
              <a:avLst/>
            </a:prstGeom>
          </p:spPr>
        </p:pic>
        <p:sp>
          <p:nvSpPr>
            <p:cNvPr id="4" name="Right Arrow 3">
              <a:extLst>
                <a:ext uri="{FF2B5EF4-FFF2-40B4-BE49-F238E27FC236}">
                  <a16:creationId xmlns:a16="http://schemas.microsoft.com/office/drawing/2014/main" id="{46C140BC-F630-CC43-A871-85A32B5D20B3}"/>
                </a:ext>
              </a:extLst>
            </p:cNvPr>
            <p:cNvSpPr/>
            <p:nvPr/>
          </p:nvSpPr>
          <p:spPr>
            <a:xfrm>
              <a:off x="3615176" y="3227693"/>
              <a:ext cx="1263332" cy="329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12836D0-8BD5-3042-B730-69B8D01ADB6F}"/>
                </a:ext>
              </a:extLst>
            </p:cNvPr>
            <p:cNvSpPr/>
            <p:nvPr/>
          </p:nvSpPr>
          <p:spPr>
            <a:xfrm rot="10800000">
              <a:off x="2146040" y="3227693"/>
              <a:ext cx="1263332" cy="329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C6B2DC4-2376-A546-92A4-E5FF8463431B}"/>
              </a:ext>
            </a:extLst>
          </p:cNvPr>
          <p:cNvSpPr txBox="1"/>
          <p:nvPr/>
        </p:nvSpPr>
        <p:spPr>
          <a:xfrm>
            <a:off x="1514764" y="1450109"/>
            <a:ext cx="4070345" cy="369332"/>
          </a:xfrm>
          <a:prstGeom prst="rect">
            <a:avLst/>
          </a:prstGeom>
          <a:noFill/>
        </p:spPr>
        <p:txBody>
          <a:bodyPr wrap="none" rtlCol="0">
            <a:spAutoFit/>
          </a:bodyPr>
          <a:lstStyle/>
          <a:p>
            <a:r>
              <a:rPr lang="en-US" dirty="0"/>
              <a:t>Spatial variations in radiation balance.</a:t>
            </a:r>
          </a:p>
        </p:txBody>
      </p:sp>
      <p:pic>
        <p:nvPicPr>
          <p:cNvPr id="8" name="Picture 7">
            <a:extLst>
              <a:ext uri="{FF2B5EF4-FFF2-40B4-BE49-F238E27FC236}">
                <a16:creationId xmlns:a16="http://schemas.microsoft.com/office/drawing/2014/main" id="{5650BE5B-9F17-8A47-ADDD-98E1F144DEAC}"/>
              </a:ext>
            </a:extLst>
          </p:cNvPr>
          <p:cNvPicPr>
            <a:picLocks noChangeAspect="1"/>
          </p:cNvPicPr>
          <p:nvPr/>
        </p:nvPicPr>
        <p:blipFill>
          <a:blip r:embed="rId3"/>
          <a:stretch>
            <a:fillRect/>
          </a:stretch>
        </p:blipFill>
        <p:spPr>
          <a:xfrm>
            <a:off x="1410853" y="5828146"/>
            <a:ext cx="3997037" cy="2749093"/>
          </a:xfrm>
          <a:prstGeom prst="rect">
            <a:avLst/>
          </a:prstGeom>
        </p:spPr>
      </p:pic>
    </p:spTree>
    <p:extLst>
      <p:ext uri="{BB962C8B-B14F-4D97-AF65-F5344CB8AC3E}">
        <p14:creationId xmlns:p14="http://schemas.microsoft.com/office/powerpoint/2010/main" val="659885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80EA6C10-735D-5B44-816C-3908AFB36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404" y="839788"/>
            <a:ext cx="3335337" cy="3514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4" name="Group 13">
            <a:extLst>
              <a:ext uri="{FF2B5EF4-FFF2-40B4-BE49-F238E27FC236}">
                <a16:creationId xmlns:a16="http://schemas.microsoft.com/office/drawing/2014/main" id="{0D34374A-0275-694C-8907-904D1DEB713C}"/>
              </a:ext>
            </a:extLst>
          </p:cNvPr>
          <p:cNvGrpSpPr/>
          <p:nvPr/>
        </p:nvGrpSpPr>
        <p:grpSpPr>
          <a:xfrm>
            <a:off x="1352899" y="4765963"/>
            <a:ext cx="4595319" cy="3786954"/>
            <a:chOff x="918790" y="4518803"/>
            <a:chExt cx="5124450" cy="4200369"/>
          </a:xfrm>
        </p:grpSpPr>
        <p:pic>
          <p:nvPicPr>
            <p:cNvPr id="10" name="Picture 2">
              <a:extLst>
                <a:ext uri="{FF2B5EF4-FFF2-40B4-BE49-F238E27FC236}">
                  <a16:creationId xmlns:a16="http://schemas.microsoft.com/office/drawing/2014/main" id="{773B50CC-FA53-894F-9FDA-3DF3C6074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790" y="4518803"/>
              <a:ext cx="5124450" cy="4200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1DE4A010-F028-634F-BCC3-6BC0461D8FFF}"/>
                </a:ext>
              </a:extLst>
            </p:cNvPr>
            <p:cNvSpPr txBox="1"/>
            <p:nvPr/>
          </p:nvSpPr>
          <p:spPr>
            <a:xfrm>
              <a:off x="4396942" y="4649180"/>
              <a:ext cx="1345240" cy="276999"/>
            </a:xfrm>
            <a:prstGeom prst="rect">
              <a:avLst/>
            </a:prstGeom>
            <a:noFill/>
          </p:spPr>
          <p:txBody>
            <a:bodyPr wrap="none" rtlCol="0">
              <a:spAutoFit/>
            </a:bodyPr>
            <a:lstStyle/>
            <a:p>
              <a:r>
                <a:rPr lang="en-US" sz="1200" dirty="0" err="1"/>
                <a:t>Kump</a:t>
              </a:r>
              <a:r>
                <a:rPr lang="en-US" sz="1200" dirty="0"/>
                <a:t> et al. 2004</a:t>
              </a:r>
            </a:p>
          </p:txBody>
        </p:sp>
        <p:sp>
          <p:nvSpPr>
            <p:cNvPr id="12" name="TextBox 11">
              <a:extLst>
                <a:ext uri="{FF2B5EF4-FFF2-40B4-BE49-F238E27FC236}">
                  <a16:creationId xmlns:a16="http://schemas.microsoft.com/office/drawing/2014/main" id="{FAC195B2-6899-7844-9DF9-DF6C2CBE3B88}"/>
                </a:ext>
              </a:extLst>
            </p:cNvPr>
            <p:cNvSpPr txBox="1"/>
            <p:nvPr/>
          </p:nvSpPr>
          <p:spPr>
            <a:xfrm>
              <a:off x="4849397" y="6117512"/>
              <a:ext cx="1049964" cy="584775"/>
            </a:xfrm>
            <a:prstGeom prst="rect">
              <a:avLst/>
            </a:prstGeom>
            <a:noFill/>
          </p:spPr>
          <p:txBody>
            <a:bodyPr wrap="square" rtlCol="0">
              <a:spAutoFit/>
            </a:bodyPr>
            <a:lstStyle/>
            <a:p>
              <a:r>
                <a:rPr lang="en-US" sz="800" i="1" dirty="0">
                  <a:solidFill>
                    <a:srgbClr val="008000"/>
                  </a:solidFill>
                </a:rPr>
                <a:t>Rapid heat transport &amp; anomalies quickly dissipate</a:t>
              </a:r>
            </a:p>
          </p:txBody>
        </p:sp>
        <p:sp>
          <p:nvSpPr>
            <p:cNvPr id="13" name="TextBox 12">
              <a:extLst>
                <a:ext uri="{FF2B5EF4-FFF2-40B4-BE49-F238E27FC236}">
                  <a16:creationId xmlns:a16="http://schemas.microsoft.com/office/drawing/2014/main" id="{D76884E6-552E-4549-9248-EFC453937300}"/>
                </a:ext>
              </a:extLst>
            </p:cNvPr>
            <p:cNvSpPr txBox="1"/>
            <p:nvPr/>
          </p:nvSpPr>
          <p:spPr>
            <a:xfrm>
              <a:off x="2950728" y="6798550"/>
              <a:ext cx="842955" cy="707886"/>
            </a:xfrm>
            <a:prstGeom prst="rect">
              <a:avLst/>
            </a:prstGeom>
            <a:noFill/>
          </p:spPr>
          <p:txBody>
            <a:bodyPr wrap="square" rtlCol="0">
              <a:spAutoFit/>
            </a:bodyPr>
            <a:lstStyle/>
            <a:p>
              <a:r>
                <a:rPr lang="en-US" sz="800" i="1" dirty="0">
                  <a:solidFill>
                    <a:srgbClr val="008000"/>
                  </a:solidFill>
                </a:rPr>
                <a:t>Slow heat release &amp; anomalies persist for long periods</a:t>
              </a:r>
            </a:p>
          </p:txBody>
        </p:sp>
      </p:grpSp>
    </p:spTree>
    <p:extLst>
      <p:ext uri="{BB962C8B-B14F-4D97-AF65-F5344CB8AC3E}">
        <p14:creationId xmlns:p14="http://schemas.microsoft.com/office/powerpoint/2010/main" val="3834716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B43C8E-2DE7-CA41-9CDC-5C8561ADFFF3}"/>
              </a:ext>
            </a:extLst>
          </p:cNvPr>
          <p:cNvSpPr txBox="1"/>
          <p:nvPr/>
        </p:nvSpPr>
        <p:spPr>
          <a:xfrm>
            <a:off x="416169" y="2215662"/>
            <a:ext cx="6109365" cy="4339650"/>
          </a:xfrm>
          <a:prstGeom prst="rect">
            <a:avLst/>
          </a:prstGeom>
          <a:noFill/>
        </p:spPr>
        <p:txBody>
          <a:bodyPr wrap="none" rtlCol="0">
            <a:spAutoFit/>
          </a:bodyPr>
          <a:lstStyle/>
          <a:p>
            <a:pPr algn="ctr"/>
            <a:r>
              <a:rPr lang="en-US" sz="2400" dirty="0"/>
              <a:t>Climate Forcing</a:t>
            </a:r>
          </a:p>
          <a:p>
            <a:endParaRPr lang="en-US" dirty="0"/>
          </a:p>
          <a:p>
            <a:r>
              <a:rPr lang="en-US" i="1" dirty="0"/>
              <a:t>Change imposed on the planetary energy balance</a:t>
            </a:r>
          </a:p>
          <a:p>
            <a:r>
              <a:rPr lang="en-US" i="1" dirty="0"/>
              <a:t>that alters the global temperature of the Earth/atmosphere</a:t>
            </a:r>
          </a:p>
          <a:p>
            <a:r>
              <a:rPr lang="en-US" i="1" dirty="0"/>
              <a:t>system or the surface temperature.</a:t>
            </a:r>
          </a:p>
          <a:p>
            <a:endParaRPr lang="en-US" dirty="0"/>
          </a:p>
          <a:p>
            <a:endParaRPr lang="en-US" dirty="0"/>
          </a:p>
          <a:p>
            <a:r>
              <a:rPr lang="en-US" dirty="0"/>
              <a:t>Forcing Factors:</a:t>
            </a:r>
          </a:p>
          <a:p>
            <a:endParaRPr lang="en-US" dirty="0"/>
          </a:p>
          <a:p>
            <a:r>
              <a:rPr lang="en-US" dirty="0"/>
              <a:t>	</a:t>
            </a:r>
            <a:r>
              <a:rPr lang="en-US" dirty="0" err="1"/>
              <a:t>T</a:t>
            </a:r>
            <a:r>
              <a:rPr lang="en-US" baseline="-25000" dirty="0" err="1"/>
              <a:t>e</a:t>
            </a:r>
            <a:r>
              <a:rPr lang="en-US" dirty="0"/>
              <a:t> altered only by solar constant &amp; albedo</a:t>
            </a:r>
          </a:p>
          <a:p>
            <a:endParaRPr lang="en-US" dirty="0"/>
          </a:p>
          <a:p>
            <a:r>
              <a:rPr lang="en-US" dirty="0"/>
              <a:t>	</a:t>
            </a:r>
            <a:r>
              <a:rPr lang="en-US" dirty="0" err="1"/>
              <a:t>T</a:t>
            </a:r>
            <a:r>
              <a:rPr lang="en-US" baseline="-25000" dirty="0" err="1"/>
              <a:t>s</a:t>
            </a:r>
            <a:r>
              <a:rPr lang="en-US" dirty="0"/>
              <a:t> also affected by GH effect; heat transfers; </a:t>
            </a:r>
          </a:p>
          <a:p>
            <a:r>
              <a:rPr lang="en-US" dirty="0"/>
              <a:t>	    &amp; EMR absorbed by the atmosphere</a:t>
            </a:r>
          </a:p>
          <a:p>
            <a:endParaRPr lang="en-US" dirty="0"/>
          </a:p>
          <a:p>
            <a:r>
              <a:rPr lang="en-US" dirty="0"/>
              <a:t>	There are both natural &amp; anthropogenic </a:t>
            </a:r>
            <a:r>
              <a:rPr lang="en-US" dirty="0" err="1"/>
              <a:t>forcings</a:t>
            </a:r>
            <a:r>
              <a:rPr lang="en-US" dirty="0"/>
              <a:t>.</a:t>
            </a:r>
          </a:p>
        </p:txBody>
      </p:sp>
      <p:pic>
        <p:nvPicPr>
          <p:cNvPr id="3" name="Picture 2">
            <a:extLst>
              <a:ext uri="{FF2B5EF4-FFF2-40B4-BE49-F238E27FC236}">
                <a16:creationId xmlns:a16="http://schemas.microsoft.com/office/drawing/2014/main" id="{6A0F6B0E-29BE-1CA8-B2AC-A1897FCBD66F}"/>
              </a:ext>
            </a:extLst>
          </p:cNvPr>
          <p:cNvPicPr>
            <a:picLocks noChangeAspect="1"/>
          </p:cNvPicPr>
          <p:nvPr/>
        </p:nvPicPr>
        <p:blipFill>
          <a:blip r:embed="rId2"/>
          <a:stretch>
            <a:fillRect/>
          </a:stretch>
        </p:blipFill>
        <p:spPr>
          <a:xfrm>
            <a:off x="1439333" y="7290867"/>
            <a:ext cx="4572000" cy="1500000"/>
          </a:xfrm>
          <a:prstGeom prst="rect">
            <a:avLst/>
          </a:prstGeom>
        </p:spPr>
      </p:pic>
    </p:spTree>
    <p:extLst>
      <p:ext uri="{BB962C8B-B14F-4D97-AF65-F5344CB8AC3E}">
        <p14:creationId xmlns:p14="http://schemas.microsoft.com/office/powerpoint/2010/main" val="1884149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8622E-99E8-1FEE-F50A-359627FE9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470"/>
            <a:ext cx="6858000" cy="8875059"/>
          </a:xfrm>
          <a:prstGeom prst="rect">
            <a:avLst/>
          </a:prstGeom>
        </p:spPr>
      </p:pic>
    </p:spTree>
    <p:extLst>
      <p:ext uri="{BB962C8B-B14F-4D97-AF65-F5344CB8AC3E}">
        <p14:creationId xmlns:p14="http://schemas.microsoft.com/office/powerpoint/2010/main" val="384942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CDD420-D238-A65C-2EAD-DD11A3B42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838200"/>
            <a:ext cx="5778500" cy="7467600"/>
          </a:xfrm>
          <a:prstGeom prst="rect">
            <a:avLst/>
          </a:prstGeom>
        </p:spPr>
      </p:pic>
    </p:spTree>
    <p:extLst>
      <p:ext uri="{BB962C8B-B14F-4D97-AF65-F5344CB8AC3E}">
        <p14:creationId xmlns:p14="http://schemas.microsoft.com/office/powerpoint/2010/main" val="4142380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661" y="6791325"/>
            <a:ext cx="3421066" cy="20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179" name="Text Box 5"/>
          <p:cNvSpPr txBox="1">
            <a:spLocks noChangeArrowheads="1"/>
          </p:cNvSpPr>
          <p:nvPr/>
        </p:nvSpPr>
        <p:spPr bwMode="auto">
          <a:xfrm>
            <a:off x="2171700" y="185738"/>
            <a:ext cx="22145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Faint Young Sun Paradox</a:t>
            </a:r>
          </a:p>
        </p:txBody>
      </p:sp>
      <p:sp>
        <p:nvSpPr>
          <p:cNvPr id="50183" name="Text Box 10"/>
          <p:cNvSpPr txBox="1">
            <a:spLocks noChangeArrowheads="1"/>
          </p:cNvSpPr>
          <p:nvPr/>
        </p:nvSpPr>
        <p:spPr bwMode="auto">
          <a:xfrm>
            <a:off x="2585769" y="6469140"/>
            <a:ext cx="1720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Snowball Earth</a:t>
            </a:r>
          </a:p>
        </p:txBody>
      </p:sp>
      <p:pic>
        <p:nvPicPr>
          <p:cNvPr id="5018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9278" y="566735"/>
            <a:ext cx="2862716" cy="2011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18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68" y="2784475"/>
            <a:ext cx="2138190" cy="3223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0636" y="2951739"/>
            <a:ext cx="3626788" cy="3326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D79DC112-483F-5648-B8FF-DA66E4951BEF}"/>
              </a:ext>
            </a:extLst>
          </p:cNvPr>
          <p:cNvSpPr/>
          <p:nvPr/>
        </p:nvSpPr>
        <p:spPr>
          <a:xfrm>
            <a:off x="3682239" y="4439580"/>
            <a:ext cx="208609" cy="149502"/>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4391CE9E-29AF-3248-A5AC-9EF81877237D}"/>
              </a:ext>
            </a:extLst>
          </p:cNvPr>
          <p:cNvSpPr/>
          <p:nvPr/>
        </p:nvSpPr>
        <p:spPr>
          <a:xfrm>
            <a:off x="3600450" y="4324350"/>
            <a:ext cx="133350" cy="184150"/>
          </a:xfrm>
          <a:custGeom>
            <a:avLst/>
            <a:gdLst>
              <a:gd name="connsiteX0" fmla="*/ 82550 w 133350"/>
              <a:gd name="connsiteY0" fmla="*/ 184150 h 184150"/>
              <a:gd name="connsiteX1" fmla="*/ 0 w 133350"/>
              <a:gd name="connsiteY1" fmla="*/ 184150 h 184150"/>
              <a:gd name="connsiteX2" fmla="*/ 0 w 133350"/>
              <a:gd name="connsiteY2" fmla="*/ 0 h 184150"/>
              <a:gd name="connsiteX3" fmla="*/ 133350 w 133350"/>
              <a:gd name="connsiteY3" fmla="*/ 0 h 184150"/>
            </a:gdLst>
            <a:ahLst/>
            <a:cxnLst>
              <a:cxn ang="0">
                <a:pos x="connsiteX0" y="connsiteY0"/>
              </a:cxn>
              <a:cxn ang="0">
                <a:pos x="connsiteX1" y="connsiteY1"/>
              </a:cxn>
              <a:cxn ang="0">
                <a:pos x="connsiteX2" y="connsiteY2"/>
              </a:cxn>
              <a:cxn ang="0">
                <a:pos x="connsiteX3" y="connsiteY3"/>
              </a:cxn>
            </a:cxnLst>
            <a:rect l="l" t="t" r="r" b="b"/>
            <a:pathLst>
              <a:path w="133350" h="184150">
                <a:moveTo>
                  <a:pt x="82550" y="184150"/>
                </a:moveTo>
                <a:lnTo>
                  <a:pt x="0" y="184150"/>
                </a:lnTo>
                <a:lnTo>
                  <a:pt x="0" y="0"/>
                </a:lnTo>
                <a:lnTo>
                  <a:pt x="133350" y="0"/>
                </a:lnTo>
              </a:path>
            </a:pathLst>
          </a:custGeom>
          <a:noFill/>
          <a:ln w="15875">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852C807-8896-8C45-AC2D-B9427C824264}"/>
              </a:ext>
            </a:extLst>
          </p:cNvPr>
          <p:cNvSpPr/>
          <p:nvPr/>
        </p:nvSpPr>
        <p:spPr>
          <a:xfrm>
            <a:off x="5696206" y="3240658"/>
            <a:ext cx="250569" cy="137542"/>
          </a:xfrm>
          <a:prstGeom prst="rect">
            <a:avLst/>
          </a:prstGeom>
          <a:solidFill>
            <a:srgbClr val="FF00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10566" y="1705233"/>
            <a:ext cx="5530742" cy="4888073"/>
            <a:chOff x="1327094" y="328288"/>
            <a:chExt cx="7428488" cy="6408566"/>
          </a:xfrm>
        </p:grpSpPr>
        <p:cxnSp>
          <p:nvCxnSpPr>
            <p:cNvPr id="16" name="Straight Arrow Connector 15"/>
            <p:cNvCxnSpPr/>
            <p:nvPr/>
          </p:nvCxnSpPr>
          <p:spPr>
            <a:xfrm flipH="1">
              <a:off x="2722730" y="2020901"/>
              <a:ext cx="7684" cy="43568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327094" y="3552402"/>
              <a:ext cx="1327093" cy="841712"/>
            </a:xfrm>
            <a:prstGeom prst="rect">
              <a:avLst/>
            </a:prstGeom>
            <a:noFill/>
          </p:spPr>
          <p:txBody>
            <a:bodyPr wrap="square" rtlCol="0">
              <a:spAutoFit/>
            </a:bodyPr>
            <a:lstStyle/>
            <a:p>
              <a:r>
                <a:rPr lang="en-US" sz="619" dirty="0"/>
                <a:t>Increasing solar luminosity; reduced GH effect</a:t>
              </a:r>
            </a:p>
          </p:txBody>
        </p:sp>
        <p:sp>
          <p:nvSpPr>
            <p:cNvPr id="20" name="TextBox 19"/>
            <p:cNvSpPr txBox="1"/>
            <p:nvPr/>
          </p:nvSpPr>
          <p:spPr>
            <a:xfrm>
              <a:off x="3131618" y="3681878"/>
              <a:ext cx="1337118" cy="287259"/>
            </a:xfrm>
            <a:prstGeom prst="rect">
              <a:avLst/>
            </a:prstGeom>
            <a:noFill/>
          </p:spPr>
          <p:txBody>
            <a:bodyPr wrap="none" rtlCol="0">
              <a:spAutoFit/>
            </a:bodyPr>
            <a:lstStyle/>
            <a:p>
              <a:r>
                <a:rPr lang="en-US" sz="450" dirty="0"/>
                <a:t>Sun 6% </a:t>
              </a:r>
              <a:r>
                <a:rPr lang="en-US" sz="450"/>
                <a:t>less luminous</a:t>
              </a:r>
            </a:p>
          </p:txBody>
        </p:sp>
        <p:pic>
          <p:nvPicPr>
            <p:cNvPr id="21" name="Picture 20"/>
            <p:cNvPicPr>
              <a:picLocks noChangeAspect="1"/>
            </p:cNvPicPr>
            <p:nvPr/>
          </p:nvPicPr>
          <p:blipFill>
            <a:blip r:embed="rId2"/>
            <a:stretch>
              <a:fillRect/>
            </a:stretch>
          </p:blipFill>
          <p:spPr>
            <a:xfrm>
              <a:off x="3180844" y="328288"/>
              <a:ext cx="5574738" cy="6408566"/>
            </a:xfrm>
            <a:prstGeom prst="rect">
              <a:avLst/>
            </a:prstGeom>
          </p:spPr>
        </p:pic>
      </p:grpSp>
      <p:sp>
        <p:nvSpPr>
          <p:cNvPr id="2" name="TextBox 1">
            <a:extLst>
              <a:ext uri="{FF2B5EF4-FFF2-40B4-BE49-F238E27FC236}">
                <a16:creationId xmlns:a16="http://schemas.microsoft.com/office/drawing/2014/main" id="{EC340AB2-4E5D-F6AF-DC56-E8ABBD1A045E}"/>
              </a:ext>
            </a:extLst>
          </p:cNvPr>
          <p:cNvSpPr txBox="1"/>
          <p:nvPr/>
        </p:nvSpPr>
        <p:spPr>
          <a:xfrm>
            <a:off x="4445000" y="3064933"/>
            <a:ext cx="312906" cy="369332"/>
          </a:xfrm>
          <a:prstGeom prst="rect">
            <a:avLst/>
          </a:prstGeom>
          <a:noFill/>
        </p:spPr>
        <p:txBody>
          <a:bodyPr wrap="none" rtlCol="0">
            <a:spAutoFit/>
          </a:bodyPr>
          <a:lstStyle/>
          <a:p>
            <a:r>
              <a:rPr lang="en-US" dirty="0"/>
              <a:t>?</a:t>
            </a:r>
          </a:p>
        </p:txBody>
      </p:sp>
      <p:sp>
        <p:nvSpPr>
          <p:cNvPr id="3" name="TextBox 2">
            <a:extLst>
              <a:ext uri="{FF2B5EF4-FFF2-40B4-BE49-F238E27FC236}">
                <a16:creationId xmlns:a16="http://schemas.microsoft.com/office/drawing/2014/main" id="{68641939-FC5D-F288-7188-36760DFF39D9}"/>
              </a:ext>
            </a:extLst>
          </p:cNvPr>
          <p:cNvSpPr txBox="1"/>
          <p:nvPr/>
        </p:nvSpPr>
        <p:spPr>
          <a:xfrm>
            <a:off x="4842694" y="6196291"/>
            <a:ext cx="731290" cy="246221"/>
          </a:xfrm>
          <a:prstGeom prst="rect">
            <a:avLst/>
          </a:prstGeom>
          <a:noFill/>
        </p:spPr>
        <p:txBody>
          <a:bodyPr wrap="none" rtlCol="0">
            <a:spAutoFit/>
          </a:bodyPr>
          <a:lstStyle/>
          <a:p>
            <a:r>
              <a:rPr lang="en-US" sz="1000" dirty="0">
                <a:solidFill>
                  <a:srgbClr val="FF0000"/>
                </a:solidFill>
              </a:rPr>
              <a:t>Humans?</a:t>
            </a:r>
          </a:p>
        </p:txBody>
      </p:sp>
    </p:spTree>
    <p:extLst>
      <p:ext uri="{BB962C8B-B14F-4D97-AF65-F5344CB8AC3E}">
        <p14:creationId xmlns:p14="http://schemas.microsoft.com/office/powerpoint/2010/main" val="1812187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0979" y="5448287"/>
            <a:ext cx="6021188" cy="354911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07" y="0"/>
            <a:ext cx="5787131" cy="5012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FG14_08"/>
          <p:cNvPicPr>
            <a:picLocks noChangeAspect="1" noChangeArrowheads="1"/>
          </p:cNvPicPr>
          <p:nvPr/>
        </p:nvPicPr>
        <p:blipFill>
          <a:blip r:embed="rId2">
            <a:extLst>
              <a:ext uri="{28A0092B-C50C-407E-A947-70E740481C1C}">
                <a14:useLocalDpi xmlns:a14="http://schemas.microsoft.com/office/drawing/2010/main" val="0"/>
              </a:ext>
            </a:extLst>
          </a:blip>
          <a:srcRect b="3600"/>
          <a:stretch>
            <a:fillRect/>
          </a:stretch>
        </p:blipFill>
        <p:spPr bwMode="auto">
          <a:xfrm>
            <a:off x="3035300" y="2419350"/>
            <a:ext cx="3562350" cy="283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0" y="2266950"/>
            <a:ext cx="20447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3575" y="5360988"/>
            <a:ext cx="2801938" cy="378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9" descr="FG14_04"/>
          <p:cNvPicPr>
            <a:picLocks noChangeAspect="1" noChangeArrowheads="1"/>
          </p:cNvPicPr>
          <p:nvPr/>
        </p:nvPicPr>
        <p:blipFill>
          <a:blip r:embed="rId5">
            <a:extLst>
              <a:ext uri="{28A0092B-C50C-407E-A947-70E740481C1C}">
                <a14:useLocalDpi xmlns:a14="http://schemas.microsoft.com/office/drawing/2010/main" val="0"/>
              </a:ext>
            </a:extLst>
          </a:blip>
          <a:srcRect b="7059"/>
          <a:stretch>
            <a:fillRect/>
          </a:stretch>
        </p:blipFill>
        <p:spPr bwMode="auto">
          <a:xfrm>
            <a:off x="962025" y="504825"/>
            <a:ext cx="4826000" cy="171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2" name="Text Box 10"/>
          <p:cNvSpPr txBox="1">
            <a:spLocks noChangeArrowheads="1"/>
          </p:cNvSpPr>
          <p:nvPr/>
        </p:nvSpPr>
        <p:spPr bwMode="auto">
          <a:xfrm>
            <a:off x="2352675" y="192088"/>
            <a:ext cx="2787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Deep-sea sediment core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FG14_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2312988"/>
            <a:ext cx="30480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3" name="Picture 5" descr="FG14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4924425"/>
            <a:ext cx="3048000" cy="181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6" descr="FG14_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376488"/>
            <a:ext cx="2209800" cy="153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5" name="Text Box 7"/>
          <p:cNvSpPr txBox="1">
            <a:spLocks noChangeArrowheads="1"/>
          </p:cNvSpPr>
          <p:nvPr/>
        </p:nvSpPr>
        <p:spPr bwMode="auto">
          <a:xfrm>
            <a:off x="703263" y="325438"/>
            <a:ext cx="54768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a:t>The 100,000 eccentricity signal </a:t>
            </a:r>
          </a:p>
          <a:p>
            <a:pPr algn="ctr" eaLnBrk="1" hangingPunct="1"/>
            <a:r>
              <a:rPr lang="en-US" sz="2400"/>
              <a:t>may have been amplified.</a:t>
            </a:r>
          </a:p>
        </p:txBody>
      </p:sp>
      <p:sp>
        <p:nvSpPr>
          <p:cNvPr id="56326" name="Text Box 8"/>
          <p:cNvSpPr txBox="1">
            <a:spLocks noChangeArrowheads="1"/>
          </p:cNvSpPr>
          <p:nvPr/>
        </p:nvSpPr>
        <p:spPr bwMode="auto">
          <a:xfrm>
            <a:off x="488950" y="1771650"/>
            <a:ext cx="25257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Ice-Albedo Feedback (+)</a:t>
            </a:r>
          </a:p>
        </p:txBody>
      </p:sp>
      <p:sp>
        <p:nvSpPr>
          <p:cNvPr id="56327" name="Text Box 9"/>
          <p:cNvSpPr txBox="1">
            <a:spLocks noChangeArrowheads="1"/>
          </p:cNvSpPr>
          <p:nvPr/>
        </p:nvSpPr>
        <p:spPr bwMode="auto">
          <a:xfrm>
            <a:off x="3886200" y="1830388"/>
            <a:ext cx="26717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Cloud-Albedo Feedback (+)</a:t>
            </a:r>
          </a:p>
        </p:txBody>
      </p:sp>
      <p:pic>
        <p:nvPicPr>
          <p:cNvPr id="56328" name="Picture 10" descr="FG14_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7763" y="7585074"/>
            <a:ext cx="2895600"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9" name="Text Box 11"/>
          <p:cNvSpPr txBox="1">
            <a:spLocks noChangeArrowheads="1"/>
          </p:cNvSpPr>
          <p:nvPr/>
        </p:nvSpPr>
        <p:spPr bwMode="auto">
          <a:xfrm>
            <a:off x="3632200" y="7051674"/>
            <a:ext cx="31432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t>Terrestrial Biomass Feedback (-)</a:t>
            </a:r>
          </a:p>
        </p:txBody>
      </p:sp>
      <p:pic>
        <p:nvPicPr>
          <p:cNvPr id="56330" name="Picture 12" descr="FG14_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4425" y="4937125"/>
            <a:ext cx="3024188"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31" name="Text Box 13"/>
          <p:cNvSpPr txBox="1">
            <a:spLocks noChangeArrowheads="1"/>
          </p:cNvSpPr>
          <p:nvPr/>
        </p:nvSpPr>
        <p:spPr bwMode="auto">
          <a:xfrm>
            <a:off x="4044950" y="4381500"/>
            <a:ext cx="24145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t>Coral Reef Feedback (+)</a:t>
            </a:r>
          </a:p>
        </p:txBody>
      </p:sp>
      <p:sp>
        <p:nvSpPr>
          <p:cNvPr id="56332" name="Text Box 14"/>
          <p:cNvSpPr txBox="1">
            <a:spLocks noChangeArrowheads="1"/>
          </p:cNvSpPr>
          <p:nvPr/>
        </p:nvSpPr>
        <p:spPr bwMode="auto">
          <a:xfrm>
            <a:off x="254000" y="4387850"/>
            <a:ext cx="34337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Biological-Pump Feedback (+)</a:t>
            </a:r>
          </a:p>
        </p:txBody>
      </p:sp>
      <p:sp>
        <p:nvSpPr>
          <p:cNvPr id="56333" name="Text Box 15"/>
          <p:cNvSpPr txBox="1">
            <a:spLocks noChangeArrowheads="1"/>
          </p:cNvSpPr>
          <p:nvPr/>
        </p:nvSpPr>
        <p:spPr bwMode="auto">
          <a:xfrm>
            <a:off x="4421188" y="6345238"/>
            <a:ext cx="2116137"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b="1"/>
              <a:t>Ca</a:t>
            </a:r>
            <a:r>
              <a:rPr lang="en-US" sz="800" b="1" baseline="-25000"/>
              <a:t>2</a:t>
            </a:r>
            <a:r>
              <a:rPr lang="en-US" sz="800" b="1" baseline="30000"/>
              <a:t>++</a:t>
            </a:r>
            <a:r>
              <a:rPr lang="en-US" sz="800" b="1"/>
              <a:t> + 2HCO</a:t>
            </a:r>
            <a:r>
              <a:rPr lang="en-US" sz="800" b="1" baseline="-25000"/>
              <a:t>3</a:t>
            </a:r>
            <a:r>
              <a:rPr lang="en-US" sz="800" b="1" baseline="30000"/>
              <a:t>-</a:t>
            </a:r>
            <a:r>
              <a:rPr lang="en-US" sz="800" b="1"/>
              <a:t> </a:t>
            </a:r>
            <a:r>
              <a:rPr lang="en-US" sz="800" b="1">
                <a:sym typeface="Wingdings" pitchFamily="2" charset="2"/>
              </a:rPr>
              <a:t></a:t>
            </a:r>
            <a:r>
              <a:rPr lang="en-US" sz="800" b="1"/>
              <a:t> CaCO</a:t>
            </a:r>
            <a:r>
              <a:rPr lang="en-US" sz="800" b="1" baseline="-25000"/>
              <a:t>3</a:t>
            </a:r>
            <a:r>
              <a:rPr lang="en-US" sz="800" b="1"/>
              <a:t> + CO</a:t>
            </a:r>
            <a:r>
              <a:rPr lang="en-US" sz="800" b="1" baseline="-25000"/>
              <a:t>2</a:t>
            </a:r>
            <a:r>
              <a:rPr lang="en-US" sz="800" b="1"/>
              <a:t> + H</a:t>
            </a:r>
            <a:r>
              <a:rPr lang="en-US" sz="800" b="1" baseline="-25000"/>
              <a:t>2</a:t>
            </a:r>
            <a:r>
              <a:rPr lang="en-US" sz="800" b="1"/>
              <a:t>O</a:t>
            </a:r>
          </a:p>
        </p:txBody>
      </p:sp>
      <p:sp>
        <p:nvSpPr>
          <p:cNvPr id="14" name="Text Box 13"/>
          <p:cNvSpPr txBox="1">
            <a:spLocks noChangeArrowheads="1"/>
          </p:cNvSpPr>
          <p:nvPr/>
        </p:nvSpPr>
        <p:spPr bwMode="auto">
          <a:xfrm>
            <a:off x="325492" y="7051674"/>
            <a:ext cx="29161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t>Iron Fertilization Feedback (+)</a:t>
            </a:r>
          </a:p>
        </p:txBody>
      </p:sp>
      <p:sp>
        <p:nvSpPr>
          <p:cNvPr id="2" name="TextBox 1"/>
          <p:cNvSpPr txBox="1"/>
          <p:nvPr/>
        </p:nvSpPr>
        <p:spPr>
          <a:xfrm>
            <a:off x="325492" y="7747000"/>
            <a:ext cx="473206" cy="276999"/>
          </a:xfrm>
          <a:prstGeom prst="rect">
            <a:avLst/>
          </a:prstGeom>
          <a:noFill/>
          <a:ln>
            <a:solidFill>
              <a:schemeClr val="tx1"/>
            </a:solidFill>
          </a:ln>
        </p:spPr>
        <p:txBody>
          <a:bodyPr wrap="none" rtlCol="0">
            <a:spAutoFit/>
          </a:bodyPr>
          <a:lstStyle/>
          <a:p>
            <a:r>
              <a:rPr lang="en-US" sz="1200" dirty="0"/>
              <a:t>CO</a:t>
            </a:r>
            <a:r>
              <a:rPr lang="en-US" sz="1200" baseline="-25000" dirty="0"/>
              <a:t>2</a:t>
            </a:r>
          </a:p>
        </p:txBody>
      </p:sp>
      <p:sp>
        <p:nvSpPr>
          <p:cNvPr id="16" name="TextBox 15"/>
          <p:cNvSpPr txBox="1"/>
          <p:nvPr/>
        </p:nvSpPr>
        <p:spPr>
          <a:xfrm>
            <a:off x="1334957" y="7746999"/>
            <a:ext cx="573042" cy="276999"/>
          </a:xfrm>
          <a:prstGeom prst="rect">
            <a:avLst/>
          </a:prstGeom>
          <a:noFill/>
          <a:ln>
            <a:solidFill>
              <a:schemeClr val="tx1"/>
            </a:solidFill>
          </a:ln>
        </p:spPr>
        <p:txBody>
          <a:bodyPr wrap="none" rtlCol="0">
            <a:spAutoFit/>
          </a:bodyPr>
          <a:lstStyle/>
          <a:p>
            <a:r>
              <a:rPr lang="en-US" sz="1200" dirty="0"/>
              <a:t>T </a:t>
            </a:r>
            <a:r>
              <a:rPr lang="en-US" sz="900" baseline="-25000" dirty="0"/>
              <a:t>surface</a:t>
            </a:r>
            <a:endParaRPr lang="en-US" sz="1200" baseline="-25000" dirty="0"/>
          </a:p>
        </p:txBody>
      </p:sp>
      <p:sp>
        <p:nvSpPr>
          <p:cNvPr id="17" name="TextBox 16"/>
          <p:cNvSpPr txBox="1"/>
          <p:nvPr/>
        </p:nvSpPr>
        <p:spPr>
          <a:xfrm>
            <a:off x="2436180" y="7746999"/>
            <a:ext cx="851515" cy="323165"/>
          </a:xfrm>
          <a:prstGeom prst="rect">
            <a:avLst/>
          </a:prstGeom>
          <a:noFill/>
          <a:ln>
            <a:solidFill>
              <a:schemeClr val="tx1"/>
            </a:solidFill>
          </a:ln>
        </p:spPr>
        <p:txBody>
          <a:bodyPr wrap="none" rtlCol="0">
            <a:spAutoFit/>
          </a:bodyPr>
          <a:lstStyle/>
          <a:p>
            <a:r>
              <a:rPr lang="en-US" sz="900" dirty="0"/>
              <a:t>Equator/Pole</a:t>
            </a:r>
          </a:p>
          <a:p>
            <a:r>
              <a:rPr lang="en-US" sz="900" baseline="-25000" dirty="0"/>
              <a:t>Temp. Gradient</a:t>
            </a:r>
          </a:p>
        </p:txBody>
      </p:sp>
      <p:sp>
        <p:nvSpPr>
          <p:cNvPr id="18" name="TextBox 17"/>
          <p:cNvSpPr txBox="1"/>
          <p:nvPr/>
        </p:nvSpPr>
        <p:spPr>
          <a:xfrm>
            <a:off x="2507392" y="8426935"/>
            <a:ext cx="780304" cy="369332"/>
          </a:xfrm>
          <a:prstGeom prst="rect">
            <a:avLst/>
          </a:prstGeom>
          <a:noFill/>
          <a:ln>
            <a:solidFill>
              <a:schemeClr val="tx1"/>
            </a:solidFill>
          </a:ln>
        </p:spPr>
        <p:txBody>
          <a:bodyPr wrap="square" rtlCol="0">
            <a:spAutoFit/>
          </a:bodyPr>
          <a:lstStyle/>
          <a:p>
            <a:r>
              <a:rPr lang="en-US" sz="900" dirty="0"/>
              <a:t>E/W wind speed</a:t>
            </a:r>
            <a:endParaRPr lang="en-US" sz="900" baseline="-25000" dirty="0"/>
          </a:p>
        </p:txBody>
      </p:sp>
      <p:sp>
        <p:nvSpPr>
          <p:cNvPr id="19" name="TextBox 18"/>
          <p:cNvSpPr txBox="1"/>
          <p:nvPr/>
        </p:nvSpPr>
        <p:spPr>
          <a:xfrm>
            <a:off x="1226237" y="8426935"/>
            <a:ext cx="780304" cy="507831"/>
          </a:xfrm>
          <a:prstGeom prst="rect">
            <a:avLst/>
          </a:prstGeom>
          <a:noFill/>
          <a:ln>
            <a:solidFill>
              <a:schemeClr val="tx1"/>
            </a:solidFill>
          </a:ln>
        </p:spPr>
        <p:txBody>
          <a:bodyPr wrap="square" rtlCol="0">
            <a:spAutoFit/>
          </a:bodyPr>
          <a:lstStyle/>
          <a:p>
            <a:r>
              <a:rPr lang="en-US" sz="900" dirty="0"/>
              <a:t>Fe additions to ocean</a:t>
            </a:r>
            <a:endParaRPr lang="en-US" sz="900" baseline="-25000" dirty="0"/>
          </a:p>
        </p:txBody>
      </p:sp>
      <p:sp>
        <p:nvSpPr>
          <p:cNvPr id="20" name="TextBox 19"/>
          <p:cNvSpPr txBox="1"/>
          <p:nvPr/>
        </p:nvSpPr>
        <p:spPr>
          <a:xfrm>
            <a:off x="113806" y="8434556"/>
            <a:ext cx="780304" cy="507831"/>
          </a:xfrm>
          <a:prstGeom prst="rect">
            <a:avLst/>
          </a:prstGeom>
          <a:noFill/>
          <a:ln>
            <a:solidFill>
              <a:schemeClr val="tx1"/>
            </a:solidFill>
          </a:ln>
        </p:spPr>
        <p:txBody>
          <a:bodyPr wrap="square" rtlCol="0">
            <a:spAutoFit/>
          </a:bodyPr>
          <a:lstStyle/>
          <a:p>
            <a:r>
              <a:rPr lang="en-US" sz="900" dirty="0"/>
              <a:t>Biological Pump in Ocean</a:t>
            </a:r>
            <a:endParaRPr lang="en-US" sz="900" baseline="-25000" dirty="0"/>
          </a:p>
        </p:txBody>
      </p:sp>
      <p:cxnSp>
        <p:nvCxnSpPr>
          <p:cNvPr id="4" name="Straight Arrow Connector 3"/>
          <p:cNvCxnSpPr>
            <a:stCxn id="2" idx="3"/>
            <a:endCxn id="16" idx="1"/>
          </p:cNvCxnSpPr>
          <p:nvPr/>
        </p:nvCxnSpPr>
        <p:spPr>
          <a:xfrm flipV="1">
            <a:off x="798698" y="7885499"/>
            <a:ext cx="53625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861937" y="8089216"/>
            <a:ext cx="0" cy="3249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9" idx="3"/>
          </p:cNvCxnSpPr>
          <p:nvPr/>
        </p:nvCxnSpPr>
        <p:spPr>
          <a:xfrm flipH="1" flipV="1">
            <a:off x="2006541" y="8680851"/>
            <a:ext cx="486790" cy="7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9" idx="1"/>
            <a:endCxn id="20" idx="3"/>
          </p:cNvCxnSpPr>
          <p:nvPr/>
        </p:nvCxnSpPr>
        <p:spPr>
          <a:xfrm flipH="1">
            <a:off x="894110" y="8680851"/>
            <a:ext cx="332127" cy="7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6" idx="3"/>
          </p:cNvCxnSpPr>
          <p:nvPr/>
        </p:nvCxnSpPr>
        <p:spPr>
          <a:xfrm>
            <a:off x="1907999" y="7885499"/>
            <a:ext cx="498651"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23875" y="8062829"/>
            <a:ext cx="0" cy="338221"/>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B22875-D132-A747-BA9D-1212B288F53B}"/>
              </a:ext>
            </a:extLst>
          </p:cNvPr>
          <p:cNvSpPr txBox="1"/>
          <p:nvPr/>
        </p:nvSpPr>
        <p:spPr>
          <a:xfrm>
            <a:off x="764381" y="292894"/>
            <a:ext cx="3608680" cy="369332"/>
          </a:xfrm>
          <a:prstGeom prst="rect">
            <a:avLst/>
          </a:prstGeom>
          <a:noFill/>
        </p:spPr>
        <p:txBody>
          <a:bodyPr wrap="none" rtlCol="0">
            <a:spAutoFit/>
          </a:bodyPr>
          <a:lstStyle/>
          <a:p>
            <a:r>
              <a:rPr lang="en-US" dirty="0"/>
              <a:t>Electromagnetic Radiation (EMR)</a:t>
            </a:r>
          </a:p>
        </p:txBody>
      </p:sp>
      <p:sp>
        <p:nvSpPr>
          <p:cNvPr id="3" name="TextBox 2">
            <a:extLst>
              <a:ext uri="{FF2B5EF4-FFF2-40B4-BE49-F238E27FC236}">
                <a16:creationId xmlns:a16="http://schemas.microsoft.com/office/drawing/2014/main" id="{B15B542A-BF2D-C94D-BCD9-44861CECDB89}"/>
              </a:ext>
            </a:extLst>
          </p:cNvPr>
          <p:cNvSpPr txBox="1"/>
          <p:nvPr/>
        </p:nvSpPr>
        <p:spPr>
          <a:xfrm>
            <a:off x="900113" y="843224"/>
            <a:ext cx="5164932" cy="2677656"/>
          </a:xfrm>
          <a:prstGeom prst="rect">
            <a:avLst/>
          </a:prstGeom>
          <a:noFill/>
        </p:spPr>
        <p:txBody>
          <a:bodyPr wrap="square" rtlCol="0">
            <a:spAutoFit/>
          </a:bodyPr>
          <a:lstStyle/>
          <a:p>
            <a:pPr marL="342900" indent="-342900">
              <a:buAutoNum type="arabicParenR"/>
            </a:pPr>
            <a:r>
              <a:rPr lang="en-US" sz="1200" dirty="0"/>
              <a:t>Consists of photons – discrete packets of E that can be considered a “ripple” in the electromagnetic field of space.</a:t>
            </a:r>
          </a:p>
          <a:p>
            <a:pPr marL="342900" indent="-342900">
              <a:buAutoNum type="arabicParenR"/>
            </a:pPr>
            <a:endParaRPr lang="en-US" sz="1200" dirty="0"/>
          </a:p>
          <a:p>
            <a:pPr marL="342900" indent="-342900">
              <a:buAutoNum type="arabicParenR"/>
            </a:pPr>
            <a:r>
              <a:rPr lang="en-US" sz="1200" dirty="0"/>
              <a:t>EMR can transport energy through the near vacuum of space.</a:t>
            </a:r>
          </a:p>
          <a:p>
            <a:pPr marL="342900" indent="-342900">
              <a:buAutoNum type="arabicParenR"/>
            </a:pPr>
            <a:endParaRPr lang="en-US" sz="1200" dirty="0"/>
          </a:p>
          <a:p>
            <a:pPr marL="342900" indent="-342900">
              <a:buAutoNum type="arabicParenR"/>
            </a:pPr>
            <a:r>
              <a:rPr lang="en-US" sz="1200" dirty="0"/>
              <a:t>Photons are emitted or absorbed as a result of relatively discrete changes in the electronic energy levels of atoms or the vibrational &amp; rotational energy levels of molecules.</a:t>
            </a:r>
          </a:p>
          <a:p>
            <a:pPr marL="342900" indent="-342900">
              <a:buAutoNum type="arabicParenR"/>
            </a:pPr>
            <a:endParaRPr lang="en-US" sz="1200" dirty="0"/>
          </a:p>
          <a:p>
            <a:pPr marL="342900" indent="-342900">
              <a:buAutoNum type="arabicParenR"/>
            </a:pPr>
            <a:r>
              <a:rPr lang="en-US" sz="1200" dirty="0"/>
              <a:t>To be maintained, these “ripples” (photons) move at the speed of light (3x10</a:t>
            </a:r>
            <a:r>
              <a:rPr lang="en-US" sz="1200" baseline="30000" dirty="0"/>
              <a:t>8</a:t>
            </a:r>
            <a:r>
              <a:rPr lang="en-US" sz="1200" dirty="0"/>
              <a:t> m/s)</a:t>
            </a:r>
          </a:p>
          <a:p>
            <a:pPr marL="342900" indent="-342900">
              <a:buAutoNum type="arabicParenR"/>
            </a:pPr>
            <a:endParaRPr lang="en-US" sz="1200" dirty="0"/>
          </a:p>
          <a:p>
            <a:pPr marL="342900" indent="-342900">
              <a:buAutoNum type="arabicParenR"/>
            </a:pPr>
            <a:r>
              <a:rPr lang="en-US" sz="1200" dirty="0"/>
              <a:t>Photons can be described as travelling waves that are characterized by their wavelength.</a:t>
            </a:r>
          </a:p>
        </p:txBody>
      </p:sp>
      <p:pic>
        <p:nvPicPr>
          <p:cNvPr id="4" name="Picture 4">
            <a:extLst>
              <a:ext uri="{FF2B5EF4-FFF2-40B4-BE49-F238E27FC236}">
                <a16:creationId xmlns:a16="http://schemas.microsoft.com/office/drawing/2014/main" id="{39F20F55-7A2F-DC4A-87C7-ABE8A3E1BE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944" b="16159"/>
          <a:stretch/>
        </p:blipFill>
        <p:spPr bwMode="auto">
          <a:xfrm>
            <a:off x="2160112" y="3596494"/>
            <a:ext cx="2644933" cy="1112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2D51A33-C028-3142-9602-E35B7DFE0BFA}"/>
                  </a:ext>
                </a:extLst>
              </p:cNvPr>
              <p:cNvSpPr txBox="1"/>
              <p:nvPr/>
            </p:nvSpPr>
            <p:spPr>
              <a:xfrm>
                <a:off x="1663065" y="5005860"/>
                <a:ext cx="1362040"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𝜈</m:t>
                      </m:r>
                      <m:r>
                        <a:rPr lang="en-US" sz="1600" b="0" i="1" smtClean="0">
                          <a:latin typeface="Cambria Math" panose="02040503050406030204" pitchFamily="18" charset="0"/>
                        </a:rPr>
                        <m:t>=</m:t>
                      </m:r>
                      <m:r>
                        <a:rPr lang="en-US" sz="1600" b="0" i="1" smtClean="0">
                          <a:latin typeface="Cambria Math" panose="02040503050406030204" pitchFamily="18" charset="0"/>
                        </a:rPr>
                        <m:t>𝑐</m:t>
                      </m:r>
                      <m: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𝜆</m:t>
                      </m:r>
                    </m:oMath>
                  </m:oMathPara>
                </a14:m>
                <a:endParaRPr lang="en-US" sz="1600" dirty="0"/>
              </a:p>
              <a:p>
                <a14:m>
                  <m:oMath xmlns:m="http://schemas.openxmlformats.org/officeDocument/2006/math">
                    <m:r>
                      <m:rPr>
                        <m:sty m:val="p"/>
                      </m:rPr>
                      <a:rPr lang="el-GR" sz="1600" i="1" smtClean="0">
                        <a:latin typeface="Cambria Math" panose="02040503050406030204" pitchFamily="18" charset="0"/>
                        <a:ea typeface="Cambria Math" panose="02040503050406030204" pitchFamily="18" charset="0"/>
                      </a:rPr>
                      <m:t>Ε</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h</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𝑐</m:t>
                    </m:r>
                  </m:oMath>
                </a14:m>
                <a:r>
                  <a:rPr lang="en-US" sz="1600" dirty="0"/>
                  <a:t>/</a:t>
                </a:r>
                <a14:m>
                  <m:oMath xmlns:m="http://schemas.openxmlformats.org/officeDocument/2006/math">
                    <m:r>
                      <a:rPr lang="en-US" sz="1600" i="1" dirty="0" smtClean="0">
                        <a:latin typeface="Cambria Math" panose="02040503050406030204" pitchFamily="18" charset="0"/>
                        <a:ea typeface="Cambria Math" panose="02040503050406030204" pitchFamily="18" charset="0"/>
                      </a:rPr>
                      <m:t>𝜆</m:t>
                    </m:r>
                    <m:r>
                      <a:rPr lang="en-US" sz="1600" b="0" i="1" dirty="0" smtClean="0">
                        <a:latin typeface="Cambria Math" panose="02040503050406030204" pitchFamily="18" charset="0"/>
                        <a:ea typeface="Cambria Math" panose="02040503050406030204" pitchFamily="18" charset="0"/>
                      </a:rPr>
                      <m:t>)</m:t>
                    </m:r>
                  </m:oMath>
                </a14:m>
                <a:endParaRPr lang="en-US" sz="1600"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l-GR" sz="1600" i="1">
                          <a:latin typeface="Cambria Math" panose="02040503050406030204" pitchFamily="18" charset="0"/>
                          <a:ea typeface="Cambria Math" panose="02040503050406030204" pitchFamily="18" charset="0"/>
                        </a:rPr>
                        <m:t>Ε</m:t>
                      </m:r>
                      <m:r>
                        <a:rPr lang="en-US" sz="1600" i="1">
                          <a:latin typeface="Cambria Math" panose="02040503050406030204" pitchFamily="18" charset="0"/>
                          <a:ea typeface="Cambria Math" panose="02040503050406030204" pitchFamily="18" charset="0"/>
                        </a:rPr>
                        <m:t>= </m:t>
                      </m:r>
                      <m:r>
                        <a:rPr lang="en-US" sz="1600" i="1">
                          <a:latin typeface="Cambria Math" panose="02040503050406030204" pitchFamily="18" charset="0"/>
                          <a:ea typeface="Cambria Math" panose="02040503050406030204" pitchFamily="18" charset="0"/>
                        </a:rPr>
                        <m:t>h</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𝜈</m:t>
                      </m:r>
                    </m:oMath>
                  </m:oMathPara>
                </a14:m>
                <a:endParaRPr lang="en-US" sz="1600" b="0" dirty="0">
                  <a:ea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32D51A33-C028-3142-9602-E35B7DFE0BFA}"/>
                  </a:ext>
                </a:extLst>
              </p:cNvPr>
              <p:cNvSpPr txBox="1">
                <a:spLocks noRot="1" noChangeAspect="1" noMove="1" noResize="1" noEditPoints="1" noAdjustHandles="1" noChangeArrowheads="1" noChangeShapeType="1" noTextEdit="1"/>
              </p:cNvSpPr>
              <p:nvPr/>
            </p:nvSpPr>
            <p:spPr>
              <a:xfrm>
                <a:off x="1663065" y="5005860"/>
                <a:ext cx="1362040" cy="830997"/>
              </a:xfrm>
              <a:prstGeom prst="rect">
                <a:avLst/>
              </a:prstGeom>
              <a:blipFill>
                <a:blip r:embed="rId4"/>
                <a:stretch>
                  <a:fillRect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67CEC8D-7C09-8F4E-AD07-18D494F28B9A}"/>
                  </a:ext>
                </a:extLst>
              </p:cNvPr>
              <p:cNvSpPr txBox="1"/>
              <p:nvPr/>
            </p:nvSpPr>
            <p:spPr>
              <a:xfrm>
                <a:off x="3321844" y="4835521"/>
                <a:ext cx="3352006" cy="1384995"/>
              </a:xfrm>
              <a:prstGeom prst="rect">
                <a:avLst/>
              </a:prstGeom>
              <a:noFill/>
            </p:spPr>
            <p:txBody>
              <a:bodyPr wrap="square" rtlCol="0">
                <a:spAutoFit/>
              </a:bodyPr>
              <a:lstStyle/>
              <a:p>
                <a:r>
                  <a:rPr lang="en-US" sz="1400" dirty="0"/>
                  <a:t>𝜈 </a:t>
                </a:r>
                <a:r>
                  <a:rPr lang="en-US" sz="1050" dirty="0"/>
                  <a:t>= frequency (cycles/s or Hz)</a:t>
                </a:r>
                <a:endParaRPr lang="en-US" sz="1400" dirty="0"/>
              </a:p>
              <a:p>
                <a14:m>
                  <m:oMath xmlns:m="http://schemas.openxmlformats.org/officeDocument/2006/math">
                    <m:r>
                      <a:rPr lang="en-US" sz="1400" i="1">
                        <a:latin typeface="Cambria Math" panose="02040503050406030204" pitchFamily="18" charset="0"/>
                      </a:rPr>
                      <m:t>𝑐</m:t>
                    </m:r>
                  </m:oMath>
                </a14:m>
                <a:r>
                  <a:rPr lang="en-US" sz="1400" dirty="0"/>
                  <a:t> </a:t>
                </a:r>
                <a:r>
                  <a:rPr lang="en-US" sz="1050" dirty="0"/>
                  <a:t>= speed of light = 3x10</a:t>
                </a:r>
                <a:r>
                  <a:rPr lang="en-US" sz="1050" baseline="30000" dirty="0"/>
                  <a:t>8</a:t>
                </a:r>
                <a:r>
                  <a:rPr lang="en-US" sz="1050" dirty="0"/>
                  <a:t> m/s</a:t>
                </a:r>
                <a:endParaRPr lang="en-US" sz="1400" dirty="0"/>
              </a:p>
              <a:p>
                <a:r>
                  <a:rPr lang="en-US" sz="1400" dirty="0"/>
                  <a:t>𝜆 </a:t>
                </a:r>
                <a:r>
                  <a:rPr lang="en-US" sz="1050" dirty="0"/>
                  <a:t>= wavelength (m/cycle)</a:t>
                </a:r>
                <a:endParaRPr lang="en-US" sz="1400" dirty="0"/>
              </a:p>
              <a:p>
                <a14:m>
                  <m:oMath xmlns:m="http://schemas.openxmlformats.org/officeDocument/2006/math">
                    <m:r>
                      <m:rPr>
                        <m:sty m:val="p"/>
                      </m:rPr>
                      <a:rPr lang="el-GR" sz="1400" i="1">
                        <a:latin typeface="Cambria Math" panose="02040503050406030204" pitchFamily="18" charset="0"/>
                        <a:ea typeface="Cambria Math" panose="02040503050406030204" pitchFamily="18" charset="0"/>
                      </a:rPr>
                      <m:t>Ε</m:t>
                    </m:r>
                  </m:oMath>
                </a14:m>
                <a:r>
                  <a:rPr lang="en-US" sz="1400" dirty="0"/>
                  <a:t> </a:t>
                </a:r>
                <a:r>
                  <a:rPr lang="en-US" sz="1050" dirty="0"/>
                  <a:t>= energy content per photon (Joules)</a:t>
                </a:r>
                <a:r>
                  <a:rPr lang="en-US" sz="1400" dirty="0"/>
                  <a:t> </a:t>
                </a:r>
              </a:p>
              <a:p>
                <a14:m>
                  <m:oMath xmlns:m="http://schemas.openxmlformats.org/officeDocument/2006/math">
                    <m:r>
                      <a:rPr lang="en-US" sz="1400" i="1">
                        <a:latin typeface="Cambria Math" panose="02040503050406030204" pitchFamily="18" charset="0"/>
                        <a:ea typeface="Cambria Math" panose="02040503050406030204" pitchFamily="18" charset="0"/>
                      </a:rPr>
                      <m:t>h</m:t>
                    </m:r>
                  </m:oMath>
                </a14:m>
                <a:r>
                  <a:rPr lang="en-US" sz="1400" dirty="0"/>
                  <a:t> </a:t>
                </a:r>
                <a:r>
                  <a:rPr lang="en-US" sz="1050" dirty="0"/>
                  <a:t>= Planck’s constant = 6.63x10</a:t>
                </a:r>
                <a:r>
                  <a:rPr lang="en-US" sz="1050" baseline="30000" dirty="0"/>
                  <a:t>-34</a:t>
                </a:r>
                <a:r>
                  <a:rPr lang="en-US" sz="1050" dirty="0"/>
                  <a:t> J*s/cycle</a:t>
                </a:r>
                <a:r>
                  <a:rPr lang="en-US" sz="1400" dirty="0"/>
                  <a:t> </a:t>
                </a:r>
              </a:p>
              <a:p>
                <a:endParaRPr lang="en-US" sz="1400" dirty="0"/>
              </a:p>
            </p:txBody>
          </p:sp>
        </mc:Choice>
        <mc:Fallback xmlns="">
          <p:sp>
            <p:nvSpPr>
              <p:cNvPr id="7" name="TextBox 6">
                <a:extLst>
                  <a:ext uri="{FF2B5EF4-FFF2-40B4-BE49-F238E27FC236}">
                    <a16:creationId xmlns:a16="http://schemas.microsoft.com/office/drawing/2014/main" id="{D67CEC8D-7C09-8F4E-AD07-18D494F28B9A}"/>
                  </a:ext>
                </a:extLst>
              </p:cNvPr>
              <p:cNvSpPr txBox="1">
                <a:spLocks noRot="1" noChangeAspect="1" noMove="1" noResize="1" noEditPoints="1" noAdjustHandles="1" noChangeArrowheads="1" noChangeShapeType="1" noTextEdit="1"/>
              </p:cNvSpPr>
              <p:nvPr/>
            </p:nvSpPr>
            <p:spPr>
              <a:xfrm>
                <a:off x="3321844" y="4835521"/>
                <a:ext cx="3352006" cy="1384995"/>
              </a:xfrm>
              <a:prstGeom prst="rect">
                <a:avLst/>
              </a:prstGeom>
              <a:blipFill>
                <a:blip r:embed="rId5"/>
                <a:stretch>
                  <a:fillRect l="-377" t="-90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DC753B9-3507-264F-9377-4CEED8D01351}"/>
              </a:ext>
            </a:extLst>
          </p:cNvPr>
          <p:cNvSpPr txBox="1"/>
          <p:nvPr/>
        </p:nvSpPr>
        <p:spPr>
          <a:xfrm>
            <a:off x="1037273" y="8127065"/>
            <a:ext cx="5157788" cy="646331"/>
          </a:xfrm>
          <a:prstGeom prst="rect">
            <a:avLst/>
          </a:prstGeom>
          <a:noFill/>
        </p:spPr>
        <p:txBody>
          <a:bodyPr wrap="square" rtlCol="0">
            <a:spAutoFit/>
          </a:bodyPr>
          <a:lstStyle/>
          <a:p>
            <a:r>
              <a:rPr lang="en-US" sz="1200" b="1" dirty="0"/>
              <a:t>Blackbody</a:t>
            </a:r>
            <a:r>
              <a:rPr lang="en-US" sz="1200" dirty="0"/>
              <a:t> – An object that absorbs all EMR that strikes it and emits the maximum amount of EMR that is possible for each wavelength emitted by an object at a given temperature.</a:t>
            </a:r>
          </a:p>
        </p:txBody>
      </p:sp>
      <p:pic>
        <p:nvPicPr>
          <p:cNvPr id="11" name="Picture 10">
            <a:extLst>
              <a:ext uri="{FF2B5EF4-FFF2-40B4-BE49-F238E27FC236}">
                <a16:creationId xmlns:a16="http://schemas.microsoft.com/office/drawing/2014/main" id="{B90E83E2-80D6-1D4D-BF5B-2BC0362307D4}"/>
              </a:ext>
            </a:extLst>
          </p:cNvPr>
          <p:cNvPicPr>
            <a:picLocks noChangeAspect="1"/>
          </p:cNvPicPr>
          <p:nvPr/>
        </p:nvPicPr>
        <p:blipFill rotWithShape="1">
          <a:blip r:embed="rId6"/>
          <a:srcRect b="5992"/>
          <a:stretch/>
        </p:blipFill>
        <p:spPr>
          <a:xfrm>
            <a:off x="3852466" y="6346905"/>
            <a:ext cx="2212579" cy="1479008"/>
          </a:xfrm>
          <a:prstGeom prst="rect">
            <a:avLst/>
          </a:prstGeom>
        </p:spPr>
      </p:pic>
      <p:pic>
        <p:nvPicPr>
          <p:cNvPr id="12" name="Picture 11">
            <a:extLst>
              <a:ext uri="{FF2B5EF4-FFF2-40B4-BE49-F238E27FC236}">
                <a16:creationId xmlns:a16="http://schemas.microsoft.com/office/drawing/2014/main" id="{D5C8DBFD-9476-ED4F-9E1F-7A195DFD7A8B}"/>
              </a:ext>
            </a:extLst>
          </p:cNvPr>
          <p:cNvPicPr>
            <a:picLocks noChangeAspect="1"/>
          </p:cNvPicPr>
          <p:nvPr/>
        </p:nvPicPr>
        <p:blipFill rotWithShape="1">
          <a:blip r:embed="rId7"/>
          <a:srcRect b="22810"/>
          <a:stretch/>
        </p:blipFill>
        <p:spPr>
          <a:xfrm>
            <a:off x="436088" y="6412252"/>
            <a:ext cx="2885756" cy="990955"/>
          </a:xfrm>
          <a:prstGeom prst="rect">
            <a:avLst/>
          </a:prstGeom>
        </p:spPr>
      </p:pic>
    </p:spTree>
    <p:extLst>
      <p:ext uri="{BB962C8B-B14F-4D97-AF65-F5344CB8AC3E}">
        <p14:creationId xmlns:p14="http://schemas.microsoft.com/office/powerpoint/2010/main" val="341269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251" y="2494354"/>
            <a:ext cx="5042413" cy="4334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330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6B42E9-302D-294C-8BE4-C91E1691DE96}"/>
              </a:ext>
            </a:extLst>
          </p:cNvPr>
          <p:cNvSpPr/>
          <p:nvPr/>
        </p:nvSpPr>
        <p:spPr>
          <a:xfrm>
            <a:off x="582174" y="2183989"/>
            <a:ext cx="5661372" cy="900246"/>
          </a:xfrm>
          <a:prstGeom prst="rect">
            <a:avLst/>
          </a:prstGeom>
        </p:spPr>
        <p:txBody>
          <a:bodyPr wrap="square">
            <a:spAutoFit/>
          </a:bodyPr>
          <a:lstStyle/>
          <a:p>
            <a:r>
              <a:rPr lang="en-US" sz="1050" dirty="0"/>
              <a:t>Schematic of paleotemperatures for the Phanerozoic. </a:t>
            </a:r>
            <a:r>
              <a:rPr lang="en-US" sz="1050" dirty="0">
                <a:hlinkClick r:id="rId2"/>
              </a:rPr>
              <a:t>http://en.wikipedia.org/wiki/File</a:t>
            </a:r>
            <a:r>
              <a:rPr lang="en-US" sz="1050" dirty="0"/>
              <a:t>: All </a:t>
            </a:r>
            <a:r>
              <a:rPr lang="en-US" sz="1050" dirty="0" err="1"/>
              <a:t>palaeotemps.png</a:t>
            </a:r>
            <a:r>
              <a:rPr lang="en-US" sz="1050" dirty="0"/>
              <a:t>, accessed Oct 20 2018. Compiled from multiple sources (information on website). As the methods used to determine temperature are not identical, the variations should be taken as relative and not absolute. However, the figure represents current thinking about relative temperature changes. </a:t>
            </a:r>
          </a:p>
        </p:txBody>
      </p:sp>
      <p:pic>
        <p:nvPicPr>
          <p:cNvPr id="8" name="Picture 7">
            <a:extLst>
              <a:ext uri="{FF2B5EF4-FFF2-40B4-BE49-F238E27FC236}">
                <a16:creationId xmlns:a16="http://schemas.microsoft.com/office/drawing/2014/main" id="{95808D89-9FB6-B74B-9D3D-7CE143EB03F8}"/>
              </a:ext>
            </a:extLst>
          </p:cNvPr>
          <p:cNvPicPr>
            <a:picLocks noChangeAspect="1"/>
          </p:cNvPicPr>
          <p:nvPr/>
        </p:nvPicPr>
        <p:blipFill>
          <a:blip r:embed="rId3"/>
          <a:stretch>
            <a:fillRect/>
          </a:stretch>
        </p:blipFill>
        <p:spPr>
          <a:xfrm>
            <a:off x="491067" y="135440"/>
            <a:ext cx="5733364" cy="1845672"/>
          </a:xfrm>
          <a:prstGeom prst="rect">
            <a:avLst/>
          </a:prstGeom>
        </p:spPr>
      </p:pic>
      <p:sp>
        <p:nvSpPr>
          <p:cNvPr id="9" name="TextBox 8">
            <a:extLst>
              <a:ext uri="{FF2B5EF4-FFF2-40B4-BE49-F238E27FC236}">
                <a16:creationId xmlns:a16="http://schemas.microsoft.com/office/drawing/2014/main" id="{3D1285E9-A5C7-EC45-B1BC-D49927066B11}"/>
              </a:ext>
            </a:extLst>
          </p:cNvPr>
          <p:cNvSpPr txBox="1"/>
          <p:nvPr/>
        </p:nvSpPr>
        <p:spPr>
          <a:xfrm>
            <a:off x="861769" y="3837998"/>
            <a:ext cx="5912041" cy="5016758"/>
          </a:xfrm>
          <a:prstGeom prst="rect">
            <a:avLst/>
          </a:prstGeom>
          <a:noFill/>
        </p:spPr>
        <p:txBody>
          <a:bodyPr wrap="square" rtlCol="0">
            <a:spAutoFit/>
          </a:bodyPr>
          <a:lstStyle/>
          <a:p>
            <a:r>
              <a:rPr lang="en-US" sz="1400" dirty="0"/>
              <a:t>Climate optimum of the Pliocene (3.3 – 4.3 MYBP)</a:t>
            </a:r>
          </a:p>
          <a:p>
            <a:r>
              <a:rPr lang="en-US" sz="1400" dirty="0"/>
              <a:t>	</a:t>
            </a:r>
            <a:r>
              <a:rPr lang="en-US" sz="1000" dirty="0"/>
              <a:t>Mid-latitudes ~3-4</a:t>
            </a:r>
            <a:r>
              <a:rPr lang="en-US" sz="1000" baseline="30000" dirty="0"/>
              <a:t>o</a:t>
            </a:r>
            <a:r>
              <a:rPr lang="en-US" sz="1000" dirty="0"/>
              <a:t> C warmer than pre-industrial</a:t>
            </a:r>
          </a:p>
          <a:p>
            <a:r>
              <a:rPr lang="en-US" sz="1000" dirty="0"/>
              <a:t>	CO</a:t>
            </a:r>
            <a:r>
              <a:rPr lang="en-US" sz="1000" baseline="-25000" dirty="0"/>
              <a:t>2</a:t>
            </a:r>
            <a:r>
              <a:rPr lang="en-US" sz="1000" dirty="0"/>
              <a:t> &lt; 450 ppm</a:t>
            </a:r>
          </a:p>
          <a:p>
            <a:r>
              <a:rPr lang="en-US" sz="1000" dirty="0"/>
              <a:t>	Increased annual P</a:t>
            </a:r>
          </a:p>
          <a:p>
            <a:r>
              <a:rPr lang="en-US" sz="1400" dirty="0" err="1"/>
              <a:t>Eemian</a:t>
            </a:r>
            <a:r>
              <a:rPr lang="en-US" sz="1400" dirty="0"/>
              <a:t> interglacial (125,000 – 130,000 YBP)</a:t>
            </a:r>
          </a:p>
          <a:p>
            <a:r>
              <a:rPr lang="en-US" sz="1400" dirty="0"/>
              <a:t>	</a:t>
            </a:r>
            <a:r>
              <a:rPr lang="en-US" sz="1000" dirty="0"/>
              <a:t>1-2</a:t>
            </a:r>
            <a:r>
              <a:rPr lang="en-US" sz="1000" baseline="30000" dirty="0"/>
              <a:t>o</a:t>
            </a:r>
            <a:r>
              <a:rPr lang="en-US" sz="1000" dirty="0"/>
              <a:t> C warmer than pre-industrial</a:t>
            </a:r>
          </a:p>
          <a:p>
            <a:r>
              <a:rPr lang="en-US" sz="1000" dirty="0"/>
              <a:t>	1-3</a:t>
            </a:r>
            <a:r>
              <a:rPr lang="en-US" sz="1000" baseline="30000" dirty="0"/>
              <a:t>o</a:t>
            </a:r>
            <a:r>
              <a:rPr lang="en-US" sz="1000" dirty="0"/>
              <a:t> C greater warming &gt; 50</a:t>
            </a:r>
            <a:r>
              <a:rPr lang="en-US" sz="1000" baseline="30000" dirty="0"/>
              <a:t>o</a:t>
            </a:r>
            <a:r>
              <a:rPr lang="en-US" sz="1000" dirty="0"/>
              <a:t> N. Lat.</a:t>
            </a:r>
          </a:p>
          <a:p>
            <a:r>
              <a:rPr lang="en-US" sz="1000" dirty="0"/>
              <a:t>	Increased regional P</a:t>
            </a:r>
          </a:p>
          <a:p>
            <a:r>
              <a:rPr lang="en-US" sz="1000" dirty="0"/>
              <a:t>	[CO</a:t>
            </a:r>
            <a:r>
              <a:rPr lang="en-US" sz="1000" baseline="-25000" dirty="0"/>
              <a:t>2</a:t>
            </a:r>
            <a:r>
              <a:rPr lang="en-US" sz="1000" dirty="0"/>
              <a:t>] ~ 300 ppm</a:t>
            </a:r>
          </a:p>
          <a:p>
            <a:r>
              <a:rPr lang="en-US" sz="1000" dirty="0"/>
              <a:t>	Eccentricity driven</a:t>
            </a:r>
          </a:p>
          <a:p>
            <a:endParaRPr lang="en-US" sz="1000" dirty="0"/>
          </a:p>
          <a:p>
            <a:r>
              <a:rPr lang="en-US" sz="1400" dirty="0"/>
              <a:t>Holocene maximum (6,000-5,000 YBP; AKA </a:t>
            </a:r>
            <a:r>
              <a:rPr lang="en-US" sz="1400" dirty="0" err="1"/>
              <a:t>Hypsithermal</a:t>
            </a:r>
            <a:r>
              <a:rPr lang="en-US" sz="1400" dirty="0"/>
              <a:t>)</a:t>
            </a:r>
          </a:p>
          <a:p>
            <a:r>
              <a:rPr lang="en-US" sz="1000" dirty="0"/>
              <a:t>	3-4</a:t>
            </a:r>
            <a:r>
              <a:rPr lang="en-US" sz="1000" baseline="30000" dirty="0"/>
              <a:t>o</a:t>
            </a:r>
            <a:r>
              <a:rPr lang="en-US" sz="1000" dirty="0"/>
              <a:t> C warmer summers in high N. </a:t>
            </a:r>
            <a:r>
              <a:rPr lang="en-US" sz="1000" dirty="0" err="1"/>
              <a:t>Lats</a:t>
            </a:r>
            <a:r>
              <a:rPr lang="en-US" sz="1000" dirty="0"/>
              <a:t>.</a:t>
            </a:r>
          </a:p>
          <a:p>
            <a:r>
              <a:rPr lang="en-US" sz="1000" dirty="0"/>
              <a:t>	1-2</a:t>
            </a:r>
            <a:r>
              <a:rPr lang="en-US" sz="1000" baseline="30000" dirty="0"/>
              <a:t>o</a:t>
            </a:r>
            <a:r>
              <a:rPr lang="en-US" sz="1000" dirty="0"/>
              <a:t> C warmer summers in mid N. </a:t>
            </a:r>
            <a:r>
              <a:rPr lang="en-US" sz="1000" dirty="0" err="1"/>
              <a:t>Lats</a:t>
            </a:r>
            <a:r>
              <a:rPr lang="en-US" sz="1000" dirty="0"/>
              <a:t>.</a:t>
            </a:r>
          </a:p>
          <a:p>
            <a:r>
              <a:rPr lang="en-US" sz="1000" dirty="0"/>
              <a:t>	Increased regional P &amp; lake levels @ high </a:t>
            </a:r>
            <a:r>
              <a:rPr lang="en-US" sz="1000" dirty="0" err="1"/>
              <a:t>Lats</a:t>
            </a:r>
            <a:r>
              <a:rPr lang="en-US" sz="1000" dirty="0"/>
              <a:t>. &amp; sub tropics</a:t>
            </a:r>
          </a:p>
          <a:p>
            <a:r>
              <a:rPr lang="en-US" sz="1000" dirty="0"/>
              <a:t>	[CO</a:t>
            </a:r>
            <a:r>
              <a:rPr lang="en-US" sz="1000" baseline="-25000" dirty="0"/>
              <a:t>2</a:t>
            </a:r>
            <a:r>
              <a:rPr lang="en-US" sz="1000" dirty="0"/>
              <a:t>] ~ 280 ppm</a:t>
            </a:r>
          </a:p>
          <a:p>
            <a:r>
              <a:rPr lang="en-US" sz="1000" dirty="0"/>
              <a:t>	Orbital forcing</a:t>
            </a:r>
          </a:p>
          <a:p>
            <a:endParaRPr lang="en-US" sz="1000" dirty="0"/>
          </a:p>
          <a:p>
            <a:r>
              <a:rPr lang="en-US" sz="1400" dirty="0"/>
              <a:t>Younger Dryas (~12,000 YBP; lasted ~ 1,200 </a:t>
            </a:r>
            <a:r>
              <a:rPr lang="en-US" sz="1400" dirty="0" err="1"/>
              <a:t>yrs</a:t>
            </a:r>
            <a:r>
              <a:rPr lang="en-US" sz="1400" dirty="0"/>
              <a:t>)</a:t>
            </a:r>
          </a:p>
          <a:p>
            <a:r>
              <a:rPr lang="en-US" sz="1400" dirty="0"/>
              <a:t>	</a:t>
            </a:r>
            <a:r>
              <a:rPr lang="en-US" sz="1000" dirty="0"/>
              <a:t>6</a:t>
            </a:r>
            <a:r>
              <a:rPr lang="en-US" sz="1000" baseline="30000" dirty="0"/>
              <a:t>o</a:t>
            </a:r>
            <a:r>
              <a:rPr lang="en-US" sz="1000" dirty="0"/>
              <a:t> C cooler in N. Atlantic (took ~100 years)</a:t>
            </a:r>
          </a:p>
          <a:p>
            <a:r>
              <a:rPr lang="en-US" sz="1000" dirty="0"/>
              <a:t>	then warmed 7</a:t>
            </a:r>
            <a:r>
              <a:rPr lang="en-US" sz="1000" baseline="30000" dirty="0"/>
              <a:t>o</a:t>
            </a:r>
            <a:r>
              <a:rPr lang="en-US" sz="1000" dirty="0"/>
              <a:t> C in ~1-3 year at the end</a:t>
            </a:r>
          </a:p>
          <a:p>
            <a:r>
              <a:rPr lang="en-US" sz="1000" dirty="0"/>
              <a:t>	Changes in AMOC – example of climate tipping point</a:t>
            </a:r>
          </a:p>
          <a:p>
            <a:endParaRPr lang="en-US" sz="1000" dirty="0"/>
          </a:p>
          <a:p>
            <a:r>
              <a:rPr lang="en-US" sz="1400" dirty="0"/>
              <a:t>Little Ice Age (~1430 – 1850 AD)</a:t>
            </a:r>
          </a:p>
          <a:p>
            <a:r>
              <a:rPr lang="en-US" sz="1400" dirty="0"/>
              <a:t>	</a:t>
            </a:r>
            <a:r>
              <a:rPr lang="en-US" sz="1000" dirty="0"/>
              <a:t>~0.6</a:t>
            </a:r>
            <a:r>
              <a:rPr lang="en-US" sz="1000" baseline="30000" dirty="0"/>
              <a:t>o</a:t>
            </a:r>
            <a:r>
              <a:rPr lang="en-US" sz="1000" dirty="0"/>
              <a:t> C cooler &amp; highly variable climate</a:t>
            </a:r>
          </a:p>
          <a:p>
            <a:r>
              <a:rPr lang="en-US" sz="1000" dirty="0"/>
              <a:t>	Increase in explosive volcanism</a:t>
            </a:r>
          </a:p>
          <a:p>
            <a:r>
              <a:rPr lang="en-US" sz="1000" dirty="0"/>
              <a:t>	Decreased solar activity</a:t>
            </a:r>
          </a:p>
          <a:p>
            <a:r>
              <a:rPr lang="en-US" sz="1400" dirty="0"/>
              <a:t>	</a:t>
            </a:r>
          </a:p>
        </p:txBody>
      </p:sp>
      <p:cxnSp>
        <p:nvCxnSpPr>
          <p:cNvPr id="11" name="Straight Connector 10">
            <a:extLst>
              <a:ext uri="{FF2B5EF4-FFF2-40B4-BE49-F238E27FC236}">
                <a16:creationId xmlns:a16="http://schemas.microsoft.com/office/drawing/2014/main" id="{6DD93BEF-AF8E-A549-B02C-1A8E892BCB2B}"/>
              </a:ext>
            </a:extLst>
          </p:cNvPr>
          <p:cNvCxnSpPr>
            <a:cxnSpLocks/>
          </p:cNvCxnSpPr>
          <p:nvPr/>
        </p:nvCxnSpPr>
        <p:spPr>
          <a:xfrm>
            <a:off x="931873" y="2548588"/>
            <a:ext cx="5311673" cy="0"/>
          </a:xfrm>
          <a:prstGeom prst="line">
            <a:avLst/>
          </a:prstGeom>
          <a:ln>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2CF5147-077E-DD4B-A704-9D71B69C2F28}"/>
              </a:ext>
            </a:extLst>
          </p:cNvPr>
          <p:cNvSpPr txBox="1"/>
          <p:nvPr/>
        </p:nvSpPr>
        <p:spPr>
          <a:xfrm>
            <a:off x="491067" y="3270521"/>
            <a:ext cx="5733364" cy="369332"/>
          </a:xfrm>
          <a:prstGeom prst="rect">
            <a:avLst/>
          </a:prstGeom>
          <a:noFill/>
        </p:spPr>
        <p:txBody>
          <a:bodyPr wrap="none" rtlCol="0">
            <a:spAutoFit/>
          </a:bodyPr>
          <a:lstStyle/>
          <a:p>
            <a:r>
              <a:rPr lang="en-US" dirty="0"/>
              <a:t>Teachable moments from the history of Earth’s climate</a:t>
            </a:r>
          </a:p>
        </p:txBody>
      </p:sp>
    </p:spTree>
    <p:extLst>
      <p:ext uri="{BB962C8B-B14F-4D97-AF65-F5344CB8AC3E}">
        <p14:creationId xmlns:p14="http://schemas.microsoft.com/office/powerpoint/2010/main" val="1163882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244475" y="361950"/>
            <a:ext cx="62960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b="1"/>
              <a:t>The Real Inconvenient Truth Is That …</a:t>
            </a:r>
            <a:endParaRPr lang="en-US" sz="4000"/>
          </a:p>
        </p:txBody>
      </p:sp>
      <p:sp>
        <p:nvSpPr>
          <p:cNvPr id="74755" name="Rectangle 5"/>
          <p:cNvSpPr>
            <a:spLocks noChangeArrowheads="1"/>
          </p:cNvSpPr>
          <p:nvPr/>
        </p:nvSpPr>
        <p:spPr bwMode="auto">
          <a:xfrm>
            <a:off x="381000" y="2732088"/>
            <a:ext cx="60658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200" b="1"/>
              <a:t>Global Change is More Than Global Warming</a:t>
            </a:r>
            <a:endParaRPr lang="en-US" sz="3200"/>
          </a:p>
        </p:txBody>
      </p:sp>
      <p:sp>
        <p:nvSpPr>
          <p:cNvPr id="106502" name="Rectangle 6"/>
          <p:cNvSpPr>
            <a:spLocks noChangeArrowheads="1"/>
          </p:cNvSpPr>
          <p:nvPr/>
        </p:nvSpPr>
        <p:spPr bwMode="auto">
          <a:xfrm>
            <a:off x="411163" y="4359275"/>
            <a:ext cx="621506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800"/>
              <a:t>Changing atmospheric chemistry</a:t>
            </a:r>
          </a:p>
          <a:p>
            <a:pPr marL="342900" indent="-342900">
              <a:spcBef>
                <a:spcPct val="20000"/>
              </a:spcBef>
              <a:buFontTx/>
              <a:buChar char="•"/>
            </a:pPr>
            <a:r>
              <a:rPr lang="en-US" sz="2800"/>
              <a:t>Changes in global nutrient cycles</a:t>
            </a:r>
          </a:p>
          <a:p>
            <a:pPr marL="342900" indent="-342900">
              <a:spcBef>
                <a:spcPct val="20000"/>
              </a:spcBef>
              <a:buFontTx/>
              <a:buChar char="•"/>
            </a:pPr>
            <a:r>
              <a:rPr lang="en-US" sz="2800">
                <a:solidFill>
                  <a:srgbClr val="FF9900"/>
                </a:solidFill>
              </a:rPr>
              <a:t>Changing atmospheric composition</a:t>
            </a:r>
          </a:p>
          <a:p>
            <a:pPr marL="342900" indent="-342900">
              <a:spcBef>
                <a:spcPct val="20000"/>
              </a:spcBef>
              <a:buFontTx/>
              <a:buChar char="•"/>
            </a:pPr>
            <a:r>
              <a:rPr lang="en-US" sz="2800">
                <a:solidFill>
                  <a:srgbClr val="FF9900"/>
                </a:solidFill>
              </a:rPr>
              <a:t>Climate change</a:t>
            </a:r>
          </a:p>
          <a:p>
            <a:pPr marL="342900" indent="-342900">
              <a:spcBef>
                <a:spcPct val="20000"/>
              </a:spcBef>
              <a:buFontTx/>
              <a:buChar char="•"/>
            </a:pPr>
            <a:r>
              <a:rPr lang="en-US" sz="2800">
                <a:solidFill>
                  <a:srgbClr val="FF9900"/>
                </a:solidFill>
              </a:rPr>
              <a:t>Stratospheric ozone depletion</a:t>
            </a:r>
          </a:p>
          <a:p>
            <a:pPr marL="342900" indent="-342900">
              <a:spcBef>
                <a:spcPct val="20000"/>
              </a:spcBef>
              <a:buFontTx/>
              <a:buChar char="•"/>
            </a:pPr>
            <a:r>
              <a:rPr lang="en-US" sz="2800">
                <a:solidFill>
                  <a:srgbClr val="FF9900"/>
                </a:solidFill>
              </a:rPr>
              <a:t>Land-use change</a:t>
            </a:r>
          </a:p>
          <a:p>
            <a:pPr marL="342900" indent="-342900">
              <a:spcBef>
                <a:spcPct val="20000"/>
              </a:spcBef>
              <a:buFontTx/>
              <a:buChar char="•"/>
            </a:pPr>
            <a:r>
              <a:rPr lang="en-US" sz="2800">
                <a:solidFill>
                  <a:srgbClr val="FF9900"/>
                </a:solidFill>
              </a:rPr>
              <a:t>Loss of biodiversity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6502">
                                            <p:txEl>
                                              <p:pRg st="0" end="0"/>
                                            </p:txEl>
                                          </p:spTgt>
                                        </p:tgtEl>
                                        <p:attrNameLst>
                                          <p:attrName>style.visibility</p:attrName>
                                        </p:attrNameLst>
                                      </p:cBhvr>
                                      <p:to>
                                        <p:strVal val="visible"/>
                                      </p:to>
                                    </p:set>
                                    <p:anim calcmode="lin" valueType="num">
                                      <p:cBhvr additive="base">
                                        <p:cTn id="7" dur="500" fill="hold"/>
                                        <p:tgtEl>
                                          <p:spTgt spid="10650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65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6502">
                                            <p:txEl>
                                              <p:pRg st="1" end="1"/>
                                            </p:txEl>
                                          </p:spTgt>
                                        </p:tgtEl>
                                        <p:attrNameLst>
                                          <p:attrName>style.visibility</p:attrName>
                                        </p:attrNameLst>
                                      </p:cBhvr>
                                      <p:to>
                                        <p:strVal val="visible"/>
                                      </p:to>
                                    </p:set>
                                    <p:anim calcmode="lin" valueType="num">
                                      <p:cBhvr additive="base">
                                        <p:cTn id="13" dur="500" fill="hold"/>
                                        <p:tgtEl>
                                          <p:spTgt spid="10650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65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6502">
                                            <p:txEl>
                                              <p:pRg st="2" end="2"/>
                                            </p:txEl>
                                          </p:spTgt>
                                        </p:tgtEl>
                                        <p:attrNameLst>
                                          <p:attrName>style.visibility</p:attrName>
                                        </p:attrNameLst>
                                      </p:cBhvr>
                                      <p:to>
                                        <p:strVal val="visible"/>
                                      </p:to>
                                    </p:set>
                                    <p:anim calcmode="lin" valueType="num">
                                      <p:cBhvr additive="base">
                                        <p:cTn id="19" dur="500" fill="hold"/>
                                        <p:tgtEl>
                                          <p:spTgt spid="10650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65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6502">
                                            <p:txEl>
                                              <p:pRg st="3" end="3"/>
                                            </p:txEl>
                                          </p:spTgt>
                                        </p:tgtEl>
                                        <p:attrNameLst>
                                          <p:attrName>style.visibility</p:attrName>
                                        </p:attrNameLst>
                                      </p:cBhvr>
                                      <p:to>
                                        <p:strVal val="visible"/>
                                      </p:to>
                                    </p:set>
                                    <p:anim calcmode="lin" valueType="num">
                                      <p:cBhvr additive="base">
                                        <p:cTn id="25" dur="500" fill="hold"/>
                                        <p:tgtEl>
                                          <p:spTgt spid="10650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65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6502">
                                            <p:txEl>
                                              <p:pRg st="4" end="4"/>
                                            </p:txEl>
                                          </p:spTgt>
                                        </p:tgtEl>
                                        <p:attrNameLst>
                                          <p:attrName>style.visibility</p:attrName>
                                        </p:attrNameLst>
                                      </p:cBhvr>
                                      <p:to>
                                        <p:strVal val="visible"/>
                                      </p:to>
                                    </p:set>
                                    <p:anim calcmode="lin" valueType="num">
                                      <p:cBhvr additive="base">
                                        <p:cTn id="31" dur="500" fill="hold"/>
                                        <p:tgtEl>
                                          <p:spTgt spid="10650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650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6502">
                                            <p:txEl>
                                              <p:pRg st="5" end="5"/>
                                            </p:txEl>
                                          </p:spTgt>
                                        </p:tgtEl>
                                        <p:attrNameLst>
                                          <p:attrName>style.visibility</p:attrName>
                                        </p:attrNameLst>
                                      </p:cBhvr>
                                      <p:to>
                                        <p:strVal val="visible"/>
                                      </p:to>
                                    </p:set>
                                    <p:anim calcmode="lin" valueType="num">
                                      <p:cBhvr additive="base">
                                        <p:cTn id="37" dur="500" fill="hold"/>
                                        <p:tgtEl>
                                          <p:spTgt spid="10650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650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6502">
                                            <p:txEl>
                                              <p:pRg st="6" end="6"/>
                                            </p:txEl>
                                          </p:spTgt>
                                        </p:tgtEl>
                                        <p:attrNameLst>
                                          <p:attrName>style.visibility</p:attrName>
                                        </p:attrNameLst>
                                      </p:cBhvr>
                                      <p:to>
                                        <p:strVal val="visible"/>
                                      </p:to>
                                    </p:set>
                                    <p:anim calcmode="lin" valueType="num">
                                      <p:cBhvr additive="base">
                                        <p:cTn id="43" dur="500" fill="hold"/>
                                        <p:tgtEl>
                                          <p:spTgt spid="10650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650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25" y="6169025"/>
            <a:ext cx="34480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5486400" cy="277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650" y="6934200"/>
            <a:ext cx="5060950" cy="167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810000"/>
            <a:ext cx="4267200" cy="194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2" name="Text Box 13"/>
          <p:cNvSpPr txBox="1">
            <a:spLocks noChangeArrowheads="1"/>
          </p:cNvSpPr>
          <p:nvPr/>
        </p:nvSpPr>
        <p:spPr bwMode="auto">
          <a:xfrm>
            <a:off x="2514600" y="2452688"/>
            <a:ext cx="241300"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a:t>e</a:t>
            </a:r>
          </a:p>
        </p:txBody>
      </p:sp>
      <p:sp>
        <p:nvSpPr>
          <p:cNvPr id="39943" name="Text Box 14"/>
          <p:cNvSpPr txBox="1">
            <a:spLocks noChangeArrowheads="1"/>
          </p:cNvSpPr>
          <p:nvPr/>
        </p:nvSpPr>
        <p:spPr bwMode="auto">
          <a:xfrm>
            <a:off x="3295650" y="6586538"/>
            <a:ext cx="241300"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a:t>e</a:t>
            </a:r>
          </a:p>
        </p:txBody>
      </p:sp>
      <p:sp>
        <p:nvSpPr>
          <p:cNvPr id="39944" name="Rectangle 15"/>
          <p:cNvSpPr>
            <a:spLocks noChangeArrowheads="1"/>
          </p:cNvSpPr>
          <p:nvPr/>
        </p:nvSpPr>
        <p:spPr bwMode="auto">
          <a:xfrm>
            <a:off x="3524250" y="6565900"/>
            <a:ext cx="80963" cy="101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5" name="Text Box 16"/>
          <p:cNvSpPr txBox="1">
            <a:spLocks noChangeArrowheads="1"/>
          </p:cNvSpPr>
          <p:nvPr/>
        </p:nvSpPr>
        <p:spPr bwMode="auto">
          <a:xfrm>
            <a:off x="2339975" y="1308100"/>
            <a:ext cx="241300"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a:t>e</a:t>
            </a:r>
          </a:p>
        </p:txBody>
      </p:sp>
      <p:sp>
        <p:nvSpPr>
          <p:cNvPr id="39946" name="Text Box 17"/>
          <p:cNvSpPr txBox="1">
            <a:spLocks noChangeArrowheads="1"/>
          </p:cNvSpPr>
          <p:nvPr/>
        </p:nvSpPr>
        <p:spPr bwMode="auto">
          <a:xfrm>
            <a:off x="1870075" y="1968500"/>
            <a:ext cx="241300"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a:t>e</a:t>
            </a:r>
          </a:p>
        </p:txBody>
      </p:sp>
      <p:sp>
        <p:nvSpPr>
          <p:cNvPr id="39947" name="Rectangle 18"/>
          <p:cNvSpPr>
            <a:spLocks noChangeArrowheads="1"/>
          </p:cNvSpPr>
          <p:nvPr/>
        </p:nvSpPr>
        <p:spPr bwMode="auto">
          <a:xfrm>
            <a:off x="2914650" y="1955800"/>
            <a:ext cx="61913" cy="82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8" name="Rectangle 19"/>
          <p:cNvSpPr>
            <a:spLocks noChangeArrowheads="1"/>
          </p:cNvSpPr>
          <p:nvPr/>
        </p:nvSpPr>
        <p:spPr bwMode="auto">
          <a:xfrm>
            <a:off x="5137150" y="1790700"/>
            <a:ext cx="61913" cy="82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0" name="Rectangle 20"/>
          <p:cNvSpPr>
            <a:spLocks noChangeArrowheads="1"/>
          </p:cNvSpPr>
          <p:nvPr/>
        </p:nvSpPr>
        <p:spPr bwMode="auto">
          <a:xfrm>
            <a:off x="2971800" y="6591300"/>
            <a:ext cx="61913" cy="82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extBox 1">
            <a:extLst>
              <a:ext uri="{FF2B5EF4-FFF2-40B4-BE49-F238E27FC236}">
                <a16:creationId xmlns:a16="http://schemas.microsoft.com/office/drawing/2014/main" id="{9F955B3A-B9C2-4C42-9B09-0A26CF020CBB}"/>
              </a:ext>
            </a:extLst>
          </p:cNvPr>
          <p:cNvSpPr txBox="1"/>
          <p:nvPr/>
        </p:nvSpPr>
        <p:spPr>
          <a:xfrm>
            <a:off x="457200" y="183912"/>
            <a:ext cx="1762021" cy="369332"/>
          </a:xfrm>
          <a:prstGeom prst="rect">
            <a:avLst/>
          </a:prstGeom>
          <a:noFill/>
        </p:spPr>
        <p:txBody>
          <a:bodyPr wrap="none" rtlCol="0">
            <a:spAutoFit/>
          </a:bodyPr>
          <a:lstStyle/>
          <a:p>
            <a:r>
              <a:rPr lang="en-US" dirty="0"/>
              <a:t>Radiation Laws</a:t>
            </a:r>
          </a:p>
        </p:txBody>
      </p:sp>
    </p:spTree>
    <p:extLst>
      <p:ext uri="{BB962C8B-B14F-4D97-AF65-F5344CB8AC3E}">
        <p14:creationId xmlns:p14="http://schemas.microsoft.com/office/powerpoint/2010/main" val="1631189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912" y="730170"/>
            <a:ext cx="224948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285" y="6402729"/>
            <a:ext cx="3352800"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251" y="4586570"/>
            <a:ext cx="2743200" cy="234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5971" y="904341"/>
            <a:ext cx="3483429" cy="2721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823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67F80D-0701-2743-B9B5-65A615129443}"/>
              </a:ext>
            </a:extLst>
          </p:cNvPr>
          <p:cNvSpPr txBox="1"/>
          <p:nvPr/>
        </p:nvSpPr>
        <p:spPr>
          <a:xfrm>
            <a:off x="1287194" y="1259057"/>
            <a:ext cx="402552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How Light Interacts with the Atmosphere</a:t>
            </a:r>
          </a:p>
        </p:txBody>
      </p:sp>
      <p:sp>
        <p:nvSpPr>
          <p:cNvPr id="3" name="TextBox 2">
            <a:extLst>
              <a:ext uri="{FF2B5EF4-FFF2-40B4-BE49-F238E27FC236}">
                <a16:creationId xmlns:a16="http://schemas.microsoft.com/office/drawing/2014/main" id="{ACED1242-9CFC-1744-ADA2-C40FFF89090E}"/>
              </a:ext>
            </a:extLst>
          </p:cNvPr>
          <p:cNvSpPr txBox="1"/>
          <p:nvPr/>
        </p:nvSpPr>
        <p:spPr>
          <a:xfrm>
            <a:off x="905022" y="1938995"/>
            <a:ext cx="5130018" cy="1015663"/>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Light has three fates: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1) transmitted (doesn’t interact)</a:t>
            </a:r>
          </a:p>
          <a:p>
            <a:r>
              <a:rPr lang="en-US" sz="1200" dirty="0">
                <a:latin typeface="Times New Roman" panose="02020603050405020304" pitchFamily="18" charset="0"/>
                <a:cs typeface="Times New Roman" panose="02020603050405020304" pitchFamily="18" charset="0"/>
              </a:rPr>
              <a:t>	2) absorbed (increased E state of atoms or molecules)</a:t>
            </a:r>
          </a:p>
          <a:p>
            <a:r>
              <a:rPr lang="en-US" sz="1200" dirty="0">
                <a:latin typeface="Times New Roman" panose="02020603050405020304" pitchFamily="18" charset="0"/>
                <a:cs typeface="Times New Roman" panose="02020603050405020304" pitchFamily="18" charset="0"/>
              </a:rPr>
              <a:t>	3) scattered/reflected (redirected) without being absorbed</a:t>
            </a:r>
          </a:p>
        </p:txBody>
      </p:sp>
      <p:sp>
        <p:nvSpPr>
          <p:cNvPr id="4" name="TextBox 3">
            <a:extLst>
              <a:ext uri="{FF2B5EF4-FFF2-40B4-BE49-F238E27FC236}">
                <a16:creationId xmlns:a16="http://schemas.microsoft.com/office/drawing/2014/main" id="{49FE8912-DC54-9947-904F-C1833280AACF}"/>
              </a:ext>
            </a:extLst>
          </p:cNvPr>
          <p:cNvSpPr txBox="1"/>
          <p:nvPr/>
        </p:nvSpPr>
        <p:spPr>
          <a:xfrm>
            <a:off x="905021" y="3139438"/>
            <a:ext cx="5727895" cy="581697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Absorption: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Gases are ”choosy” absorbers, condensed matter is less “choosy”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Photons interact with &amp; increase the internal energy state of atoms 	or molecules through a change in: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e</a:t>
            </a:r>
            <a:r>
              <a:rPr lang="en-US" sz="1200" baseline="300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 excitation</a:t>
            </a:r>
          </a:p>
          <a:p>
            <a:r>
              <a:rPr lang="en-US" sz="1200" dirty="0">
                <a:latin typeface="Times New Roman" panose="02020603050405020304" pitchFamily="18" charset="0"/>
                <a:cs typeface="Times New Roman" panose="02020603050405020304" pitchFamily="18" charset="0"/>
              </a:rPr>
              <a:t>	     rotational energy</a:t>
            </a:r>
          </a:p>
          <a:p>
            <a:r>
              <a:rPr lang="en-US" sz="1200" dirty="0">
                <a:latin typeface="Times New Roman" panose="02020603050405020304" pitchFamily="18" charset="0"/>
                <a:cs typeface="Times New Roman" panose="02020603050405020304" pitchFamily="18" charset="0"/>
              </a:rPr>
              <a:t>	     vibrational energy (compression, stretching, &amp; bending)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New energy states are discrete </a:t>
            </a:r>
          </a:p>
          <a:p>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Limited to certain energy values (frequencies/wavelengths)</a:t>
            </a:r>
          </a:p>
          <a:p>
            <a:r>
              <a:rPr lang="en-US" sz="1200" i="1" dirty="0">
                <a:latin typeface="Times New Roman" panose="02020603050405020304" pitchFamily="18" charset="0"/>
                <a:cs typeface="Times New Roman" panose="02020603050405020304" pitchFamily="18" charset="0"/>
              </a:rPr>
              <a:t>		Frequency/wavelength specific</a:t>
            </a:r>
          </a:p>
          <a:p>
            <a:r>
              <a:rPr lang="en-US" sz="1200" i="1" dirty="0">
                <a:latin typeface="Times New Roman" panose="02020603050405020304" pitchFamily="18" charset="0"/>
                <a:cs typeface="Times New Roman" panose="02020603050405020304" pitchFamily="18" charset="0"/>
              </a:rPr>
              <a:t>		∆ </a:t>
            </a:r>
            <a:r>
              <a:rPr lang="en-US" sz="1200" i="1" dirty="0" err="1">
                <a:latin typeface="Times New Roman" panose="02020603050405020304" pitchFamily="18" charset="0"/>
                <a:cs typeface="Times New Roman" panose="02020603050405020304" pitchFamily="18" charset="0"/>
              </a:rPr>
              <a:t>E</a:t>
            </a:r>
            <a:r>
              <a:rPr lang="en-US" sz="1200" i="1" baseline="-25000" dirty="0" err="1">
                <a:latin typeface="Times New Roman" panose="02020603050405020304" pitchFamily="18" charset="0"/>
                <a:cs typeface="Times New Roman" panose="02020603050405020304" pitchFamily="18" charset="0"/>
              </a:rPr>
              <a:t>vib</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E</a:t>
            </a:r>
            <a:r>
              <a:rPr lang="en-US" sz="1200" i="1" baseline="-25000" dirty="0" err="1">
                <a:latin typeface="Times New Roman" panose="02020603050405020304" pitchFamily="18" charset="0"/>
                <a:cs typeface="Times New Roman" panose="02020603050405020304" pitchFamily="18" charset="0"/>
              </a:rPr>
              <a:t>photon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ℎ</a:t>
            </a:r>
            <a:r>
              <a:rPr lang="en-US" sz="1200" i="1" dirty="0">
                <a:latin typeface="Times New Roman" panose="02020603050405020304" pitchFamily="18" charset="0"/>
                <a:cs typeface="Times New Roman" panose="02020603050405020304" pitchFamily="18" charset="0"/>
              </a:rPr>
              <a:t>𝜈 = </a:t>
            </a:r>
            <a:r>
              <a:rPr lang="en-US" sz="1200" i="1" dirty="0" err="1">
                <a:latin typeface="Times New Roman" panose="02020603050405020304" pitchFamily="18" charset="0"/>
                <a:cs typeface="Times New Roman" panose="02020603050405020304" pitchFamily="18" charset="0"/>
              </a:rPr>
              <a:t>ℎ</a:t>
            </a:r>
            <a:r>
              <a:rPr lang="en-US" sz="1200" i="1" dirty="0">
                <a:latin typeface="Times New Roman" panose="02020603050405020304" pitchFamily="18" charset="0"/>
                <a:cs typeface="Times New Roman" panose="02020603050405020304" pitchFamily="18" charset="0"/>
              </a:rPr>
              <a:t>𝑐 /𝜆</a:t>
            </a:r>
            <a:endParaRPr lang="en-US" sz="1200" baseline="-25000"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To absorb a photon of EMR, the atom/molecule must be able to produce an 	oscillating electric field with a frequency that matches the frequency of the 	electric field of the photon. They must be “in tune” with each other.</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Molecules can produce oscillating electric fields if their vibrations create 	an asymmetrical charge distribution (a dipole).</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Absorbed EMR energy can be dissipated in several ways including:</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		Emission of photons of EMR </a:t>
            </a:r>
          </a:p>
          <a:p>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Radiationless</a:t>
            </a:r>
            <a:r>
              <a:rPr lang="en-US" sz="1200" i="1" dirty="0">
                <a:latin typeface="Times New Roman" panose="02020603050405020304" pitchFamily="18" charset="0"/>
                <a:cs typeface="Times New Roman" panose="02020603050405020304" pitchFamily="18" charset="0"/>
              </a:rPr>
              <a:t> transitions that produce </a:t>
            </a:r>
            <a:r>
              <a:rPr lang="en-US" sz="1200" b="1" i="1" dirty="0">
                <a:latin typeface="Times New Roman" panose="02020603050405020304" pitchFamily="18" charset="0"/>
                <a:cs typeface="Times New Roman" panose="02020603050405020304" pitchFamily="18" charset="0"/>
              </a:rPr>
              <a:t>heat</a:t>
            </a:r>
          </a:p>
          <a:p>
            <a:endParaRPr lang="en-US" sz="1200"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17A50F5-3014-7809-5B27-E8BE89F28BDB}"/>
              </a:ext>
            </a:extLst>
          </p:cNvPr>
          <p:cNvSpPr txBox="1"/>
          <p:nvPr/>
        </p:nvSpPr>
        <p:spPr>
          <a:xfrm>
            <a:off x="4110926" y="5940204"/>
            <a:ext cx="2599976" cy="215444"/>
          </a:xfrm>
          <a:prstGeom prst="rect">
            <a:avLst/>
          </a:prstGeom>
          <a:noFill/>
        </p:spPr>
        <p:txBody>
          <a:bodyPr wrap="square">
            <a:spAutoFit/>
          </a:bodyPr>
          <a:lstStyle/>
          <a:p>
            <a:r>
              <a:rPr lang="en-US" sz="800" dirty="0">
                <a:solidFill>
                  <a:srgbClr val="FF0000"/>
                </a:solidFill>
              </a:rPr>
              <a:t>https://</a:t>
            </a:r>
            <a:r>
              <a:rPr lang="en-US" sz="800" dirty="0" err="1">
                <a:solidFill>
                  <a:srgbClr val="FF0000"/>
                </a:solidFill>
              </a:rPr>
              <a:t>www.youtube.com</a:t>
            </a:r>
            <a:r>
              <a:rPr lang="en-US" sz="800" dirty="0">
                <a:solidFill>
                  <a:srgbClr val="FF0000"/>
                </a:solidFill>
              </a:rPr>
              <a:t>/</a:t>
            </a:r>
            <a:r>
              <a:rPr lang="en-US" sz="800" dirty="0" err="1">
                <a:solidFill>
                  <a:srgbClr val="FF0000"/>
                </a:solidFill>
              </a:rPr>
              <a:t>watch?v</a:t>
            </a:r>
            <a:r>
              <a:rPr lang="en-US" sz="800" dirty="0">
                <a:solidFill>
                  <a:srgbClr val="FF0000"/>
                </a:solidFill>
              </a:rPr>
              <a:t>=aCocQa2Bcuc</a:t>
            </a:r>
          </a:p>
        </p:txBody>
      </p:sp>
    </p:spTree>
    <p:extLst>
      <p:ext uri="{BB962C8B-B14F-4D97-AF65-F5344CB8AC3E}">
        <p14:creationId xmlns:p14="http://schemas.microsoft.com/office/powerpoint/2010/main" val="1424347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529699-55E9-874C-86DC-886076F503CC}"/>
              </a:ext>
            </a:extLst>
          </p:cNvPr>
          <p:cNvSpPr txBox="1"/>
          <p:nvPr/>
        </p:nvSpPr>
        <p:spPr>
          <a:xfrm>
            <a:off x="1139484" y="1146515"/>
            <a:ext cx="470513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How Earthlight Interacts with Greenhouse Gases</a:t>
            </a:r>
          </a:p>
        </p:txBody>
      </p:sp>
      <p:sp>
        <p:nvSpPr>
          <p:cNvPr id="4" name="TextBox 3">
            <a:extLst>
              <a:ext uri="{FF2B5EF4-FFF2-40B4-BE49-F238E27FC236}">
                <a16:creationId xmlns:a16="http://schemas.microsoft.com/office/drawing/2014/main" id="{3B13C8EA-1790-9341-964D-89C55AE51C83}"/>
              </a:ext>
            </a:extLst>
          </p:cNvPr>
          <p:cNvSpPr txBox="1"/>
          <p:nvPr/>
        </p:nvSpPr>
        <p:spPr>
          <a:xfrm>
            <a:off x="647114" y="1878035"/>
            <a:ext cx="5500468" cy="138499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Wavelength/frequency matters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Greenhouse gases are transparent to (not in tune with) solar radiation</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	BUT they are not transparent to wavelength-specific </a:t>
            </a:r>
            <a:r>
              <a:rPr lang="en-US" sz="1200" b="1" dirty="0">
                <a:latin typeface="Times New Roman" panose="02020603050405020304" pitchFamily="18" charset="0"/>
                <a:cs typeface="Times New Roman" panose="02020603050405020304" pitchFamily="18" charset="0"/>
              </a:rPr>
              <a:t>portions</a:t>
            </a:r>
            <a:r>
              <a:rPr lang="en-US" sz="1200" dirty="0">
                <a:latin typeface="Times New Roman" panose="02020603050405020304" pitchFamily="18" charset="0"/>
                <a:cs typeface="Times New Roman" panose="02020603050405020304" pitchFamily="18" charset="0"/>
              </a:rPr>
              <a:t> of 	terrestrial radiation.</a:t>
            </a:r>
          </a:p>
          <a:p>
            <a:endParaRPr lang="en-US" sz="1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46EECE-4487-584F-A704-25119B5DA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1" y="3374205"/>
            <a:ext cx="2368033" cy="1776024"/>
          </a:xfrm>
          <a:prstGeom prst="rect">
            <a:avLst/>
          </a:prstGeom>
        </p:spPr>
      </p:pic>
      <p:pic>
        <p:nvPicPr>
          <p:cNvPr id="8" name="Picture 7">
            <a:extLst>
              <a:ext uri="{FF2B5EF4-FFF2-40B4-BE49-F238E27FC236}">
                <a16:creationId xmlns:a16="http://schemas.microsoft.com/office/drawing/2014/main" id="{29DA18C5-F5E4-CC4D-BFDF-0D66EEEA7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993" y="3743632"/>
            <a:ext cx="3043023" cy="1324776"/>
          </a:xfrm>
          <a:prstGeom prst="rect">
            <a:avLst/>
          </a:prstGeom>
        </p:spPr>
      </p:pic>
      <p:pic>
        <p:nvPicPr>
          <p:cNvPr id="10" name="Picture 9">
            <a:extLst>
              <a:ext uri="{FF2B5EF4-FFF2-40B4-BE49-F238E27FC236}">
                <a16:creationId xmlns:a16="http://schemas.microsoft.com/office/drawing/2014/main" id="{C5312B04-C4F4-1543-BDAF-51BB771E4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817" y="5567094"/>
            <a:ext cx="3907061" cy="2930296"/>
          </a:xfrm>
          <a:prstGeom prst="rect">
            <a:avLst/>
          </a:prstGeom>
        </p:spPr>
      </p:pic>
      <p:sp>
        <p:nvSpPr>
          <p:cNvPr id="11" name="TextBox 10">
            <a:extLst>
              <a:ext uri="{FF2B5EF4-FFF2-40B4-BE49-F238E27FC236}">
                <a16:creationId xmlns:a16="http://schemas.microsoft.com/office/drawing/2014/main" id="{E34FF39F-B530-B44C-BA28-1C1EDA86245D}"/>
              </a:ext>
            </a:extLst>
          </p:cNvPr>
          <p:cNvSpPr txBox="1"/>
          <p:nvPr/>
        </p:nvSpPr>
        <p:spPr>
          <a:xfrm>
            <a:off x="3585718" y="6425306"/>
            <a:ext cx="697627" cy="276999"/>
          </a:xfrm>
          <a:prstGeom prst="rect">
            <a:avLst/>
          </a:prstGeom>
          <a:solidFill>
            <a:schemeClr val="bg1">
              <a:alpha val="20000"/>
            </a:schemeClr>
          </a:solidFill>
        </p:spPr>
        <p:txBody>
          <a:bodyPr wrap="none" rtlCol="0">
            <a:spAutoFit/>
          </a:bodyPr>
          <a:lstStyle/>
          <a:p>
            <a:r>
              <a:rPr lang="en-US" sz="600" b="1" dirty="0"/>
              <a:t>Atmospheric </a:t>
            </a:r>
          </a:p>
          <a:p>
            <a:r>
              <a:rPr lang="en-US" sz="600" b="1" dirty="0"/>
              <a:t>Window</a:t>
            </a:r>
          </a:p>
        </p:txBody>
      </p:sp>
      <p:cxnSp>
        <p:nvCxnSpPr>
          <p:cNvPr id="13" name="Straight Arrow Connector 12">
            <a:extLst>
              <a:ext uri="{FF2B5EF4-FFF2-40B4-BE49-F238E27FC236}">
                <a16:creationId xmlns:a16="http://schemas.microsoft.com/office/drawing/2014/main" id="{7B865AC2-99F8-6341-AF1A-23CA0F8048AA}"/>
              </a:ext>
            </a:extLst>
          </p:cNvPr>
          <p:cNvCxnSpPr>
            <a:cxnSpLocks/>
          </p:cNvCxnSpPr>
          <p:nvPr/>
        </p:nvCxnSpPr>
        <p:spPr>
          <a:xfrm flipH="1">
            <a:off x="3440121" y="6603451"/>
            <a:ext cx="195432" cy="197708"/>
          </a:xfrm>
          <a:prstGeom prst="straightConnector1">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599F782-92D3-1543-BF8D-14BDBDFC8381}"/>
              </a:ext>
            </a:extLst>
          </p:cNvPr>
          <p:cNvCxnSpPr>
            <a:cxnSpLocks/>
          </p:cNvCxnSpPr>
          <p:nvPr/>
        </p:nvCxnSpPr>
        <p:spPr>
          <a:xfrm flipH="1">
            <a:off x="3850366" y="6702305"/>
            <a:ext cx="54369" cy="528868"/>
          </a:xfrm>
          <a:prstGeom prst="straightConnector1">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E55D90-82E4-1142-9193-6A7729C7E292}"/>
              </a:ext>
            </a:extLst>
          </p:cNvPr>
          <p:cNvCxnSpPr>
            <a:cxnSpLocks/>
          </p:cNvCxnSpPr>
          <p:nvPr/>
        </p:nvCxnSpPr>
        <p:spPr>
          <a:xfrm flipH="1">
            <a:off x="3635553" y="6672123"/>
            <a:ext cx="107407" cy="294616"/>
          </a:xfrm>
          <a:prstGeom prst="straightConnector1">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4467785-CD47-AE45-ACDB-55DB0CE6A029}"/>
              </a:ext>
            </a:extLst>
          </p:cNvPr>
          <p:cNvSpPr txBox="1"/>
          <p:nvPr/>
        </p:nvSpPr>
        <p:spPr>
          <a:xfrm>
            <a:off x="2341172" y="7712111"/>
            <a:ext cx="559769" cy="184666"/>
          </a:xfrm>
          <a:prstGeom prst="rect">
            <a:avLst/>
          </a:prstGeom>
          <a:solidFill>
            <a:schemeClr val="bg1">
              <a:alpha val="20000"/>
            </a:schemeClr>
          </a:solidFill>
        </p:spPr>
        <p:txBody>
          <a:bodyPr wrap="none" rtlCol="0">
            <a:spAutoFit/>
          </a:bodyPr>
          <a:lstStyle/>
          <a:p>
            <a:r>
              <a:rPr lang="en-US" sz="600" b="1" dirty="0"/>
              <a:t>Rotational</a:t>
            </a:r>
          </a:p>
        </p:txBody>
      </p:sp>
      <p:sp>
        <p:nvSpPr>
          <p:cNvPr id="14" name="TextBox 13">
            <a:extLst>
              <a:ext uri="{FF2B5EF4-FFF2-40B4-BE49-F238E27FC236}">
                <a16:creationId xmlns:a16="http://schemas.microsoft.com/office/drawing/2014/main" id="{DAD860C7-5C40-B04E-B3B1-A77AE3C6E663}"/>
              </a:ext>
            </a:extLst>
          </p:cNvPr>
          <p:cNvSpPr txBox="1"/>
          <p:nvPr/>
        </p:nvSpPr>
        <p:spPr>
          <a:xfrm>
            <a:off x="2932282" y="7691287"/>
            <a:ext cx="490840" cy="184666"/>
          </a:xfrm>
          <a:prstGeom prst="rect">
            <a:avLst/>
          </a:prstGeom>
          <a:solidFill>
            <a:schemeClr val="bg1">
              <a:alpha val="20000"/>
            </a:schemeClr>
          </a:solidFill>
        </p:spPr>
        <p:txBody>
          <a:bodyPr wrap="none" rtlCol="0">
            <a:spAutoFit/>
          </a:bodyPr>
          <a:lstStyle/>
          <a:p>
            <a:r>
              <a:rPr lang="en-US" sz="600" b="1" dirty="0"/>
              <a:t>Bending</a:t>
            </a:r>
          </a:p>
        </p:txBody>
      </p:sp>
      <p:sp>
        <p:nvSpPr>
          <p:cNvPr id="15" name="TextBox 14">
            <a:extLst>
              <a:ext uri="{FF2B5EF4-FFF2-40B4-BE49-F238E27FC236}">
                <a16:creationId xmlns:a16="http://schemas.microsoft.com/office/drawing/2014/main" id="{121D4807-796D-134A-81EE-BC9B1CE82A6C}"/>
              </a:ext>
            </a:extLst>
          </p:cNvPr>
          <p:cNvSpPr txBox="1"/>
          <p:nvPr/>
        </p:nvSpPr>
        <p:spPr>
          <a:xfrm>
            <a:off x="4791109" y="7435112"/>
            <a:ext cx="559769" cy="369332"/>
          </a:xfrm>
          <a:prstGeom prst="rect">
            <a:avLst/>
          </a:prstGeom>
          <a:solidFill>
            <a:schemeClr val="bg1">
              <a:alpha val="20000"/>
            </a:schemeClr>
          </a:solidFill>
        </p:spPr>
        <p:txBody>
          <a:bodyPr wrap="none" rtlCol="0">
            <a:spAutoFit/>
          </a:bodyPr>
          <a:lstStyle/>
          <a:p>
            <a:pPr algn="ctr"/>
            <a:r>
              <a:rPr lang="en-US" sz="600" b="1" dirty="0"/>
              <a:t>Rotational</a:t>
            </a:r>
          </a:p>
          <a:p>
            <a:pPr algn="ctr"/>
            <a:r>
              <a:rPr lang="en-US" sz="600" b="1" dirty="0"/>
              <a:t>&amp;</a:t>
            </a:r>
          </a:p>
          <a:p>
            <a:pPr algn="ctr"/>
            <a:r>
              <a:rPr lang="en-US" sz="600" b="1" dirty="0"/>
              <a:t>Bending</a:t>
            </a:r>
          </a:p>
        </p:txBody>
      </p:sp>
    </p:spTree>
    <p:extLst>
      <p:ext uri="{BB962C8B-B14F-4D97-AF65-F5344CB8AC3E}">
        <p14:creationId xmlns:p14="http://schemas.microsoft.com/office/powerpoint/2010/main" val="162270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3BB4-E268-0E2F-DDA7-C71B66798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38" y="0"/>
            <a:ext cx="6464524" cy="9144000"/>
          </a:xfrm>
          <a:prstGeom prst="rect">
            <a:avLst/>
          </a:prstGeom>
        </p:spPr>
      </p:pic>
    </p:spTree>
    <p:extLst>
      <p:ext uri="{BB962C8B-B14F-4D97-AF65-F5344CB8AC3E}">
        <p14:creationId xmlns:p14="http://schemas.microsoft.com/office/powerpoint/2010/main" val="3392551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3581400"/>
            <a:ext cx="6492875" cy="507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ext Box 5"/>
          <p:cNvSpPr txBox="1">
            <a:spLocks noChangeArrowheads="1"/>
          </p:cNvSpPr>
          <p:nvPr/>
        </p:nvSpPr>
        <p:spPr bwMode="auto">
          <a:xfrm>
            <a:off x="4648200" y="8686800"/>
            <a:ext cx="196373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Charlson and Wigley 1994</a:t>
            </a:r>
          </a:p>
        </p:txBody>
      </p:sp>
      <p:pic>
        <p:nvPicPr>
          <p:cNvPr id="4096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838200"/>
            <a:ext cx="3124200" cy="230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839788"/>
            <a:ext cx="3048000"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Rectangle 8"/>
          <p:cNvSpPr>
            <a:spLocks noChangeArrowheads="1"/>
          </p:cNvSpPr>
          <p:nvPr/>
        </p:nvSpPr>
        <p:spPr bwMode="auto">
          <a:xfrm>
            <a:off x="3048000" y="7696200"/>
            <a:ext cx="457200" cy="152400"/>
          </a:xfrm>
          <a:prstGeom prst="rect">
            <a:avLst/>
          </a:prstGeom>
          <a:solidFill>
            <a:srgbClr val="FFFF00">
              <a:alpha val="4196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8200</TotalTime>
  <Words>1687</Words>
  <Application>Microsoft Macintosh PowerPoint</Application>
  <PresentationFormat>On-screen Show (4:3)</PresentationFormat>
  <Paragraphs>251</Paragraphs>
  <Slides>32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Cambria Math</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WVU ECAS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Peterjohn</dc:creator>
  <cp:lastModifiedBy>William Peterjohn</cp:lastModifiedBy>
  <cp:revision>298</cp:revision>
  <cp:lastPrinted>2019-03-19T17:33:39Z</cp:lastPrinted>
  <dcterms:created xsi:type="dcterms:W3CDTF">2010-11-10T01:12:19Z</dcterms:created>
  <dcterms:modified xsi:type="dcterms:W3CDTF">2023-04-08T18:06:54Z</dcterms:modified>
</cp:coreProperties>
</file>